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tags/tag28.xml" ContentType="application/vnd.openxmlformats-officedocument.presentationml.tags+xml"/>
  <Override PartName="/ppt/notesSlides/notesSlide32.xml" ContentType="application/vnd.openxmlformats-officedocument.presentationml.notesSlide+xml"/>
  <Override PartName="/ppt/tags/tag29.xml" ContentType="application/vnd.openxmlformats-officedocument.presentationml.tags+xml"/>
  <Override PartName="/ppt/notesSlides/notesSlide33.xml" ContentType="application/vnd.openxmlformats-officedocument.presentationml.notesSlide+xml"/>
  <Override PartName="/ppt/tags/tag30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257" r:id="rId2"/>
    <p:sldId id="526" r:id="rId3"/>
    <p:sldId id="527" r:id="rId4"/>
    <p:sldId id="443" r:id="rId5"/>
    <p:sldId id="448" r:id="rId6"/>
    <p:sldId id="452" r:id="rId7"/>
    <p:sldId id="601" r:id="rId8"/>
    <p:sldId id="602" r:id="rId9"/>
    <p:sldId id="603" r:id="rId10"/>
    <p:sldId id="604" r:id="rId11"/>
    <p:sldId id="569" r:id="rId12"/>
    <p:sldId id="570" r:id="rId13"/>
    <p:sldId id="543" r:id="rId14"/>
    <p:sldId id="600" r:id="rId15"/>
    <p:sldId id="571" r:id="rId16"/>
    <p:sldId id="572" r:id="rId17"/>
    <p:sldId id="573" r:id="rId18"/>
    <p:sldId id="539" r:id="rId19"/>
    <p:sldId id="538" r:id="rId20"/>
    <p:sldId id="540" r:id="rId21"/>
    <p:sldId id="574" r:id="rId22"/>
    <p:sldId id="544" r:id="rId23"/>
    <p:sldId id="575" r:id="rId24"/>
    <p:sldId id="595" r:id="rId25"/>
    <p:sldId id="596" r:id="rId26"/>
    <p:sldId id="597" r:id="rId27"/>
    <p:sldId id="555" r:id="rId28"/>
    <p:sldId id="598" r:id="rId29"/>
    <p:sldId id="599" r:id="rId30"/>
    <p:sldId id="580" r:id="rId31"/>
    <p:sldId id="587" r:id="rId32"/>
    <p:sldId id="582" r:id="rId33"/>
    <p:sldId id="585" r:id="rId34"/>
    <p:sldId id="47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rgio Nava" initials="GN" lastIdx="1" clrIdx="0">
    <p:extLst>
      <p:ext uri="{19B8F6BF-5375-455C-9EA6-DF929625EA0E}">
        <p15:presenceInfo xmlns:p15="http://schemas.microsoft.com/office/powerpoint/2012/main" userId="Giorgio Nava" providerId="None"/>
      </p:ext>
    </p:extLst>
  </p:cmAuthor>
  <p:cmAuthor id="2" name="Microsoft Office User" initials="MOU" lastIdx="1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56" autoAdjust="0"/>
    <p:restoredTop sz="95721" autoAdjust="0"/>
  </p:normalViewPr>
  <p:slideViewPr>
    <p:cSldViewPr snapToGrid="0">
      <p:cViewPr varScale="1">
        <p:scale>
          <a:sx n="73" d="100"/>
          <a:sy n="73" d="100"/>
        </p:scale>
        <p:origin x="208" y="960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0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C8CFB-9546-4147-829C-585AAD0E69E8}" type="datetimeFigureOut">
              <a:rPr lang="en-US" smtClean="0"/>
              <a:t>3/7/21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7CD5B-81BF-409F-9217-8DD9129CDD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944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657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413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18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899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846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303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72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020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58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2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4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427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936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59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80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58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0391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0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38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43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922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41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82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6216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210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1425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65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936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42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8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297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423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66D17-3289-4E00-B3F7-C638AD4F81C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40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435F-EDC6-442B-A0D8-C519B674B026}" type="datetime1">
              <a:rPr lang="en-US" smtClean="0"/>
              <a:t>3/7/21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FCCA-8847-4F4B-AFCD-9491B04F5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43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0138-C85C-44AD-AF2E-AE6AA259F6FD}" type="datetime1">
              <a:rPr lang="en-US" smtClean="0"/>
              <a:t>3/7/21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FCCA-8847-4F4B-AFCD-9491B04F5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27EE-B551-4034-903B-B7302BC5E464}" type="datetime1">
              <a:rPr lang="en-US" smtClean="0"/>
              <a:t>3/7/21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FCCA-8847-4F4B-AFCD-9491B04F5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0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DE04-0098-4882-80C9-F0113F3BAE5D}" type="datetime1">
              <a:rPr lang="en-US" smtClean="0"/>
              <a:t>3/7/21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FCCA-8847-4F4B-AFCD-9491B04F5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3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4CD3-67EF-4F4B-9A36-C90F42D3AE5E}" type="datetime1">
              <a:rPr lang="en-US" smtClean="0"/>
              <a:t>3/7/21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FCCA-8847-4F4B-AFCD-9491B04F5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5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AF61-850D-49A3-B7A6-9277F03EC7EB}" type="datetime1">
              <a:rPr lang="en-US" smtClean="0"/>
              <a:t>3/7/21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FCCA-8847-4F4B-AFCD-9491B04F5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5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20212-5E9B-4EA1-89C2-5D0CC19A4DA6}" type="datetime1">
              <a:rPr lang="en-US" smtClean="0"/>
              <a:t>3/7/21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FCCA-8847-4F4B-AFCD-9491B04F5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0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55B18-28A1-4590-9765-CD45D525E1BD}" type="datetime1">
              <a:rPr lang="en-US" smtClean="0"/>
              <a:t>3/7/21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FCCA-8847-4F4B-AFCD-9491B04F5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1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5F080-7849-4509-9F8A-F5AF38E49557}" type="datetime1">
              <a:rPr lang="en-US" smtClean="0"/>
              <a:t>3/7/21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FCCA-8847-4F4B-AFCD-9491B04F5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28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AF5C7-C502-4404-93B3-A55C6F6554FE}" type="datetime1">
              <a:rPr lang="en-US" smtClean="0"/>
              <a:t>3/7/21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FCCA-8847-4F4B-AFCD-9491B04F5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02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5FB38-3FD7-426C-921E-F340C10402AC}" type="datetime1">
              <a:rPr lang="en-US" smtClean="0"/>
              <a:t>3/7/21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FCCA-8847-4F4B-AFCD-9491B04F5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85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8F8DA-527A-4D2A-A007-B3FA78B32C12}" type="datetime1">
              <a:rPr lang="en-US" smtClean="0"/>
              <a:t>3/7/21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2FCCA-8847-4F4B-AFCD-9491B04F5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05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notesSlide" Target="../notesSlides/notesSlide14.xml"/><Relationship Id="rId7" Type="http://schemas.openxmlformats.org/officeDocument/2006/relationships/image" Target="NUL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NUL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120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NULL"/><Relationship Id="rId26" Type="http://schemas.openxmlformats.org/officeDocument/2006/relationships/image" Target="../media/image16.png"/><Relationship Id="rId3" Type="http://schemas.openxmlformats.org/officeDocument/2006/relationships/notesSlide" Target="../notesSlides/notesSlide16.xml"/><Relationship Id="rId21" Type="http://schemas.openxmlformats.org/officeDocument/2006/relationships/image" Target="NULL"/><Relationship Id="rId7" Type="http://schemas.openxmlformats.org/officeDocument/2006/relationships/image" Target="NULL"/><Relationship Id="rId25" Type="http://schemas.openxmlformats.org/officeDocument/2006/relationships/image" Target="../media/image660.png"/><Relationship Id="rId2" Type="http://schemas.openxmlformats.org/officeDocument/2006/relationships/slideLayout" Target="../slideLayouts/slideLayout1.xml"/><Relationship Id="rId20" Type="http://schemas.openxmlformats.org/officeDocument/2006/relationships/image" Target="NULL"/><Relationship Id="rId1" Type="http://schemas.openxmlformats.org/officeDocument/2006/relationships/tags" Target="../tags/tag15.xml"/><Relationship Id="rId6" Type="http://schemas.openxmlformats.org/officeDocument/2006/relationships/image" Target="../media/image151.png"/><Relationship Id="rId24" Type="http://schemas.openxmlformats.org/officeDocument/2006/relationships/image" Target="../media/image650.png"/><Relationship Id="rId5" Type="http://schemas.openxmlformats.org/officeDocument/2006/relationships/image" Target="../media/image14.png"/><Relationship Id="rId23" Type="http://schemas.openxmlformats.org/officeDocument/2006/relationships/image" Target="NULL"/><Relationship Id="rId28" Type="http://schemas.openxmlformats.org/officeDocument/2006/relationships/image" Target="../media/image21.png"/><Relationship Id="rId19" Type="http://schemas.openxmlformats.org/officeDocument/2006/relationships/image" Target="NULL"/><Relationship Id="rId4" Type="http://schemas.openxmlformats.org/officeDocument/2006/relationships/image" Target="../media/image1.png"/><Relationship Id="rId22" Type="http://schemas.openxmlformats.org/officeDocument/2006/relationships/image" Target="NULL"/><Relationship Id="rId27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250.pn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9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1.png"/><Relationship Id="rId4" Type="http://schemas.openxmlformats.org/officeDocument/2006/relationships/image" Target="../media/image1.png"/><Relationship Id="rId9" Type="http://schemas.openxmlformats.org/officeDocument/2006/relationships/image" Target="../media/image2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0.png"/><Relationship Id="rId12" Type="http://schemas.openxmlformats.org/officeDocument/2006/relationships/image" Target="../media/image68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230.png"/><Relationship Id="rId10" Type="http://schemas.openxmlformats.org/officeDocument/2006/relationships/image" Target="../media/image34.png"/><Relationship Id="rId4" Type="http://schemas.openxmlformats.org/officeDocument/2006/relationships/image" Target="../media/image1.png"/><Relationship Id="rId9" Type="http://schemas.openxmlformats.org/officeDocument/2006/relationships/image" Target="../media/image2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0.png"/><Relationship Id="rId12" Type="http://schemas.openxmlformats.org/officeDocument/2006/relationships/image" Target="../media/image3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32.png"/><Relationship Id="rId11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351.png"/><Relationship Id="rId4" Type="http://schemas.openxmlformats.org/officeDocument/2006/relationships/image" Target="../media/image1.png"/><Relationship Id="rId9" Type="http://schemas.openxmlformats.org/officeDocument/2006/relationships/image" Target="../media/image2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NULL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30.png"/><Relationship Id="rId12" Type="http://schemas.openxmlformats.org/officeDocument/2006/relationships/image" Target="NUL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32.png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.png"/><Relationship Id="rId9" Type="http://schemas.openxmlformats.org/officeDocument/2006/relationships/image" Target="NULL"/><Relationship Id="rId1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41.png"/><Relationship Id="rId5" Type="http://schemas.openxmlformats.org/officeDocument/2006/relationships/image" Target="../media/image32.png"/><Relationship Id="rId4" Type="http://schemas.openxmlformats.org/officeDocument/2006/relationships/image" Target="../media/image1.png"/><Relationship Id="rId9" Type="http://schemas.openxmlformats.org/officeDocument/2006/relationships/image" Target="../media/image4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41.png"/><Relationship Id="rId11" Type="http://schemas.openxmlformats.org/officeDocument/2006/relationships/image" Target="../media/image470.png"/><Relationship Id="rId5" Type="http://schemas.openxmlformats.org/officeDocument/2006/relationships/image" Target="../media/image32.png"/><Relationship Id="rId10" Type="http://schemas.openxmlformats.org/officeDocument/2006/relationships/image" Target="../media/image460.png"/><Relationship Id="rId4" Type="http://schemas.openxmlformats.org/officeDocument/2006/relationships/image" Target="../media/image1.png"/><Relationship Id="rId9" Type="http://schemas.openxmlformats.org/officeDocument/2006/relationships/image" Target="../media/image4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32.png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4" Type="http://schemas.openxmlformats.org/officeDocument/2006/relationships/image" Target="../media/image1.png"/><Relationship Id="rId9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slideLayout" Target="../slideLayouts/slideLayout1.xml"/><Relationship Id="rId7" Type="http://schemas.openxmlformats.org/officeDocument/2006/relationships/oleObject" Target="../embeddings/oleObject1.bin"/><Relationship Id="rId2" Type="http://schemas.openxmlformats.org/officeDocument/2006/relationships/tags" Target="../tags/tag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228671" y="2888174"/>
            <a:ext cx="773464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Kamran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Shojaei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March 8</a:t>
            </a:r>
            <a:r>
              <a:rPr lang="en-US" sz="25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, 2021</a:t>
            </a:r>
          </a:p>
          <a:p>
            <a:pPr algn="ctr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5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727788" y="996587"/>
            <a:ext cx="107861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and Numerical Characterization of Pristine Plasmas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6" y="5090953"/>
            <a:ext cx="4201669" cy="1258469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1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Learning: Motivation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0C6B35-DC6F-8D42-944B-5C36533A090D}"/>
              </a:ext>
            </a:extLst>
          </p:cNvPr>
          <p:cNvSpPr/>
          <p:nvPr/>
        </p:nvSpPr>
        <p:spPr>
          <a:xfrm>
            <a:off x="8519" y="1736006"/>
            <a:ext cx="12031464" cy="4227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should we use machine learning for diagnostics of non-thermal plasmas?</a:t>
            </a:r>
          </a:p>
          <a:p>
            <a:pPr algn="just">
              <a:lnSpc>
                <a:spcPct val="150000"/>
              </a:lnSpc>
              <a:buSzPts val="21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6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Langmuir probe as a characterization technique is non-trivial to set-up and utilize.</a:t>
            </a:r>
          </a:p>
          <a:p>
            <a:pPr marL="800100" lvl="1" indent="-342900" algn="just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desirable to use simpler and more accessible tools for the characterization of EEPF. </a:t>
            </a:r>
          </a:p>
          <a:p>
            <a:pPr marL="800100" lvl="1" indent="-342900" algn="just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Physics-based models fall short</a:t>
            </a:r>
          </a:p>
          <a:p>
            <a:pPr marL="800100" lvl="1" indent="-342900" algn="just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022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Learning: Motivation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0C6B35-DC6F-8D42-944B-5C36533A090D}"/>
              </a:ext>
            </a:extLst>
          </p:cNvPr>
          <p:cNvSpPr/>
          <p:nvPr/>
        </p:nvSpPr>
        <p:spPr>
          <a:xfrm>
            <a:off x="0" y="1347583"/>
            <a:ext cx="12031464" cy="1975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SzPts val="21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should we use machine learning for diagnostics of non-thermal plasmas?</a:t>
            </a:r>
          </a:p>
          <a:p>
            <a:pPr marL="800100" lvl="1" indent="-342900" algn="just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bypass the complex physics!</a:t>
            </a:r>
          </a:p>
          <a:p>
            <a:pPr marL="800100" lvl="1" indent="-342900" algn="just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machine learning models for those who can only perform plasma spectroscopy to predict plasma properties from plasma emission spectra especially electron energy probability function.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F5196-AFF5-1F4C-8A2B-DCD299A4F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91" y="4106473"/>
            <a:ext cx="7772400" cy="15849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233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Learning: Data Collection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CD7E9-0602-D848-9082-55974521494E}"/>
              </a:ext>
            </a:extLst>
          </p:cNvPr>
          <p:cNvSpPr txBox="1"/>
          <p:nvPr/>
        </p:nvSpPr>
        <p:spPr>
          <a:xfrm>
            <a:off x="0" y="1028351"/>
            <a:ext cx="98732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Step: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Simultaneously perform and collect 1600 Langmuir Probe and Spectroscopic Measurements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74981E-B47B-794E-8A31-E2826868E499}"/>
              </a:ext>
            </a:extLst>
          </p:cNvPr>
          <p:cNvSpPr/>
          <p:nvPr/>
        </p:nvSpPr>
        <p:spPr>
          <a:xfrm>
            <a:off x="-13252" y="6538089"/>
            <a:ext cx="25536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Shojaei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et. al.,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preparation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7D70A1-AD55-F743-9002-82F835435A4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441" y="2251784"/>
            <a:ext cx="7296150" cy="3621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117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Preprocessing, Cleaning, Engineering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03851F-9E11-7D43-A578-55904524A07C}"/>
              </a:ext>
            </a:extLst>
          </p:cNvPr>
          <p:cNvSpPr/>
          <p:nvPr/>
        </p:nvSpPr>
        <p:spPr>
          <a:xfrm>
            <a:off x="6422570" y="1205105"/>
            <a:ext cx="57694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Captured emission spectra wavelength range:  300-1000 nm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Used a broadband light source to calibrate the absolute spectra response of the optical system and created a correction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baseline offset is subtracted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Correction file is applied, and each spectrum is normalized by the area under the emission spectrum.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following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I line intensities are chose as the input features to ML models. The lines are located at the following wavelengths: 696.57, 706.73, 738.45, 750.42, 751.52, 763.55, 772.44, 794.90, 800.70, 801.57, 810.43, 811.58, 826.49, 840.90, 842.53, 852.21, 912.33, 922.48, 965.80 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ML inputs: Batches of 19 dimensional vectors</a:t>
            </a:r>
          </a:p>
          <a:p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267FC-E726-DD4B-B812-9A21FD3CDE9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2" y="1859608"/>
            <a:ext cx="6248400" cy="4013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238838-DEBE-9847-B423-0409CBB72C5B}"/>
              </a:ext>
            </a:extLst>
          </p:cNvPr>
          <p:cNvSpPr/>
          <p:nvPr/>
        </p:nvSpPr>
        <p:spPr>
          <a:xfrm>
            <a:off x="-13252" y="6525732"/>
            <a:ext cx="25536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Shojaei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et. al.,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preparation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851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Learning: Preprocessing, Cleaning, Engineering 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6D74F-0379-EE44-A012-1E95692C195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96000" y="2041091"/>
            <a:ext cx="4958080" cy="4704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C61264-A3C2-A943-A508-B48EE732C0BC}"/>
              </a:ext>
            </a:extLst>
          </p:cNvPr>
          <p:cNvSpPr/>
          <p:nvPr/>
        </p:nvSpPr>
        <p:spPr>
          <a:xfrm>
            <a:off x="79307" y="932329"/>
            <a:ext cx="11586220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20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Druyvestyn</a:t>
            </a:r>
            <a:r>
              <a:rPr 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we are able to directly determine the electron-energy distribution function (EEDF, </a:t>
            </a:r>
            <a:r>
              <a:rPr lang="en-US" sz="2000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F(E)</a:t>
            </a:r>
            <a:r>
              <a:rPr 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thus probability function (EEPF, </a:t>
            </a:r>
            <a:r>
              <a:rPr lang="en-US" sz="2000" i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i="1" kern="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</a:t>
            </a:r>
            <a:r>
              <a:rPr 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)), from the second derivative of the probe current.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509E7B-349F-F649-BB80-49816958B506}"/>
                  </a:ext>
                </a:extLst>
              </p:cNvPr>
              <p:cNvSpPr txBox="1"/>
              <p:nvPr/>
            </p:nvSpPr>
            <p:spPr>
              <a:xfrm>
                <a:off x="267305" y="2048479"/>
                <a:ext cx="3595243" cy="81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𝑚𝑉</m:t>
                              </m:r>
                            </m:den>
                          </m:f>
                        </m:e>
                      </m:ra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509E7B-349F-F649-BB80-49816958B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05" y="2048479"/>
                <a:ext cx="3595243" cy="8183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94B7DC-811C-7145-BB31-1AE1AE69E7E5}"/>
                  </a:ext>
                </a:extLst>
              </p:cNvPr>
              <p:cNvSpPr/>
              <p:nvPr/>
            </p:nvSpPr>
            <p:spPr>
              <a:xfrm>
                <a:off x="521531" y="2757580"/>
                <a:ext cx="2825966" cy="903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𝑑𝐸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94B7DC-811C-7145-BB31-1AE1AE69E7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31" y="2757580"/>
                <a:ext cx="2825966" cy="903645"/>
              </a:xfrm>
              <a:prstGeom prst="rect">
                <a:avLst/>
              </a:prstGeom>
              <a:blipFill>
                <a:blip r:embed="rId7"/>
                <a:stretch>
                  <a:fillRect t="-108219" b="-16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2D4DC7A-FD77-D649-8D18-5A4A5A7BE802}"/>
              </a:ext>
            </a:extLst>
          </p:cNvPr>
          <p:cNvGrpSpPr>
            <a:grpSpLocks noChangeAspect="1"/>
          </p:cNvGrpSpPr>
          <p:nvPr/>
        </p:nvGrpSpPr>
        <p:grpSpPr>
          <a:xfrm>
            <a:off x="463370" y="3747472"/>
            <a:ext cx="4872042" cy="2726862"/>
            <a:chOff x="5793587" y="1344907"/>
            <a:chExt cx="2833522" cy="15859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7BA67C-9858-4949-9356-CFCEB6BE5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7709" y="1344907"/>
              <a:ext cx="2819400" cy="158591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ABFFB4-D06B-C047-A47C-40FEC1B8AF2C}"/>
                </a:ext>
              </a:extLst>
            </p:cNvPr>
            <p:cNvSpPr txBox="1"/>
            <p:nvPr/>
          </p:nvSpPr>
          <p:spPr>
            <a:xfrm>
              <a:off x="5793587" y="1344907"/>
              <a:ext cx="1686460" cy="338098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867" b="1" dirty="0">
                  <a:solidFill>
                    <a:srgbClr val="C00000"/>
                  </a:solidFill>
                </a:rPr>
                <a:t>Langmuir probe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4843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Preprocessing, Cleaning, Engineering 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674A89B-0AD8-5D48-B8B3-6017DB284AFC}"/>
                  </a:ext>
                </a:extLst>
              </p:cNvPr>
              <p:cNvSpPr/>
              <p:nvPr/>
            </p:nvSpPr>
            <p:spPr>
              <a:xfrm>
                <a:off x="512810" y="4467389"/>
                <a:ext cx="3752309" cy="6772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𝑓𝑖𝑡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−1.5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𝐸𝑛𝑒𝑟𝑔𝑦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674A89B-0AD8-5D48-B8B3-6017DB284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10" y="4467389"/>
                <a:ext cx="3752309" cy="6772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86509B-A427-2946-B602-D0170C30A5A4}"/>
                  </a:ext>
                </a:extLst>
              </p:cNvPr>
              <p:cNvSpPr txBox="1"/>
              <p:nvPr/>
            </p:nvSpPr>
            <p:spPr>
              <a:xfrm>
                <a:off x="-13252" y="1046203"/>
                <a:ext cx="6292620" cy="6230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Eliminating EEPF below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8 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−3/2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from the high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Energy tail of the distribution as we call it the cutoff point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Convert EEPF to a normalized EEDF and then divide by E</a:t>
                </a:r>
              </a:p>
              <a:p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𝐸𝐸𝑃𝐹</m:t>
                        </m:r>
                      </m:num>
                      <m:den>
                        <m:nary>
                          <m:naryPr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𝑐𝑢𝑡𝑜𝑓𝑓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𝐸𝐸𝑃𝐹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broken into two discontinuous segments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describing the distribution in the 1-6 eV range and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5-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𝑐𝑢𝑡𝑜𝑓𝑓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eV range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Both functions are fitted to an exponential functions.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features are individually translated and scaled between zero and one using Min-Max-Scalar method.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ML outputs: batches of 7 dimensional vectors containing 6 encoded fitting parameters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86509B-A427-2946-B602-D0170C30A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52" y="1046203"/>
                <a:ext cx="6292620" cy="6230103"/>
              </a:xfrm>
              <a:prstGeom prst="rect">
                <a:avLst/>
              </a:prstGeom>
              <a:blipFill>
                <a:blip r:embed="rId7"/>
                <a:stretch>
                  <a:fillRect l="-1008" t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AE6BA63-A151-C84A-B09A-F6243089EB10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046200"/>
            <a:ext cx="6248400" cy="4241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824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Learning: Deterministic Deep Neural Networks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886D4D-9572-8344-B4AD-D83F08A4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979" y="1062745"/>
            <a:ext cx="4079829" cy="5762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14EE7E-63FB-D840-8167-8D257C5031C0}"/>
                  </a:ext>
                </a:extLst>
              </p:cNvPr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14EE7E-63FB-D840-8167-8D257C503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D1FE6BB-9D6E-5146-8690-80D0CA1A5B34}"/>
              </a:ext>
            </a:extLst>
          </p:cNvPr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1CC5C00-FFBE-654D-B1FC-BF4979756221}"/>
                    </a:ext>
                  </a:extLst>
                </p:cNvPr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E49007-B727-4478-B94C-9F532003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73D6C2D-53EF-4F4B-BBAD-1923D9CCF58A}"/>
                </a:ext>
              </a:extLst>
            </p:cNvPr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5E5B525-9785-E646-A8D2-922B0D56BE33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97E7A89-D5A8-E642-A57F-5E452D3BFB5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E5FEB9E-67B2-8646-A364-B6076DD12F4A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C430E50-4093-994B-88C4-80F4F465BCB2}"/>
                </a:ext>
              </a:extLst>
            </p:cNvPr>
            <p:cNvCxnSpPr>
              <a:stCxn id="30" idx="3"/>
              <a:endCxn id="26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13C3C8D-B798-8E47-B657-8199A273D847}"/>
                </a:ext>
              </a:extLst>
            </p:cNvPr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4A51A0-7FC2-354C-B1F6-524554A4E5C4}"/>
                      </a:ext>
                    </a:extLst>
                  </p:cNvPr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C6FECA0-D702-C841-A0B3-F91C4A895392}"/>
                  </a:ext>
                </a:extLst>
              </p:cNvPr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1CE950A0-5CAC-1749-B9C7-A7696B0F6F2D}"/>
                    </a:ext>
                  </a:extLst>
                </p:cNvPr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03874A4A-EF62-D647-ABED-82FF17EF3A45}"/>
                    </a:ext>
                  </a:extLst>
                </p:cNvPr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78370B3-2C51-C148-9D3C-983C6EA15786}"/>
                </a:ext>
              </a:extLst>
            </p:cNvPr>
            <p:cNvCxnSpPr>
              <a:stCxn id="29" idx="3"/>
              <a:endCxn id="26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72358FE-5A76-0D48-9EB3-9DFDD4E856E2}"/>
                </a:ext>
              </a:extLst>
            </p:cNvPr>
            <p:cNvCxnSpPr>
              <a:stCxn id="28" idx="3"/>
              <a:endCxn id="26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3501F5-F21D-224E-812C-AE07527E8E35}"/>
                </a:ext>
              </a:extLst>
            </p:cNvPr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E97BE79-7660-2C48-B8A5-AC959C08278D}"/>
                    </a:ext>
                  </a:extLst>
                </p:cNvPr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D204BCB2-109D-324D-87EF-09A5FD41A392}"/>
                </a:ext>
              </a:extLst>
            </p:cNvPr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70504EF2-EFB6-3B4D-BCC4-71F71171BCC2}"/>
                </a:ext>
              </a:extLst>
            </p:cNvPr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0FBD454-C832-A64E-80D0-C501A497CE81}"/>
                    </a:ext>
                  </a:extLst>
                </p:cNvPr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7C25B-F46D-4A75-A209-4516B1143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F8C379-EAD8-904A-AC90-BF0F54BBCA28}"/>
                  </a:ext>
                </a:extLst>
              </p:cNvPr>
              <p:cNvSpPr txBox="1"/>
              <p:nvPr/>
            </p:nvSpPr>
            <p:spPr>
              <a:xfrm>
                <a:off x="-13252" y="5008743"/>
                <a:ext cx="22821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F8C379-EAD8-904A-AC90-BF0F54BBC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52" y="5008743"/>
                <a:ext cx="2282100" cy="461665"/>
              </a:xfrm>
              <a:prstGeom prst="rect">
                <a:avLst/>
              </a:prstGeom>
              <a:blipFill>
                <a:blip r:embed="rId2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C61F8E7-010B-0C4B-B840-F21F3BEB87ED}"/>
                  </a:ext>
                </a:extLst>
              </p:cNvPr>
              <p:cNvSpPr txBox="1"/>
              <p:nvPr/>
            </p:nvSpPr>
            <p:spPr>
              <a:xfrm>
                <a:off x="-13251" y="4352985"/>
                <a:ext cx="2680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C61F8E7-010B-0C4B-B840-F21F3BEB8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51" y="4352985"/>
                <a:ext cx="2680478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>
            <a:extLst>
              <a:ext uri="{FF2B5EF4-FFF2-40B4-BE49-F238E27FC236}">
                <a16:creationId xmlns:a16="http://schemas.microsoft.com/office/drawing/2014/main" id="{778F606F-7636-4849-9B9A-309EE60C4E8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92968" y="6059404"/>
            <a:ext cx="3131784" cy="48392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1A3B1AE-997E-1549-8747-12CAD604F4E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215972" y="6034103"/>
            <a:ext cx="2563428" cy="570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FFDB32-F5A1-A644-A992-1A37F02E3E7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23" y="4044083"/>
            <a:ext cx="5623969" cy="19900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382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Learning: Deterministic Deep Neural Networks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17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92F8F1-874A-7140-BE11-B2A69529A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20" y="1981338"/>
            <a:ext cx="9663430" cy="33693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E3D5A8-1B4E-C943-90D9-273E918AEECA}"/>
              </a:ext>
            </a:extLst>
          </p:cNvPr>
          <p:cNvSpPr/>
          <p:nvPr/>
        </p:nvSpPr>
        <p:spPr>
          <a:xfrm>
            <a:off x="-13251" y="1218612"/>
            <a:ext cx="7569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entury Schoolbook" panose="02040604050505020304" pitchFamily="18" charset="0"/>
              </a:rPr>
              <a:t>Forward Propagation Step: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5E371C-8329-5F4B-BBB9-F1604758C261}"/>
              </a:ext>
            </a:extLst>
          </p:cNvPr>
          <p:cNvSpPr/>
          <p:nvPr/>
        </p:nvSpPr>
        <p:spPr>
          <a:xfrm>
            <a:off x="-13250" y="4268747"/>
            <a:ext cx="76037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entury Schoolbook" panose="02040604050505020304" pitchFamily="18" charset="0"/>
            </a:endParaRPr>
          </a:p>
          <a:p>
            <a:endParaRPr lang="en-US" dirty="0">
              <a:latin typeface="Century Schoolbook" panose="02040604050505020304" pitchFamily="18" charset="0"/>
            </a:endParaRPr>
          </a:p>
          <a:p>
            <a:endParaRPr lang="en-US" dirty="0">
              <a:latin typeface="Century Schoolbook" panose="02040604050505020304" pitchFamily="18" charset="0"/>
            </a:endParaRPr>
          </a:p>
          <a:p>
            <a:endParaRPr lang="en-US" dirty="0">
              <a:latin typeface="Century Schoolbook" panose="02040604050505020304" pitchFamily="18" charset="0"/>
            </a:endParaRPr>
          </a:p>
          <a:p>
            <a:endParaRPr lang="en-US" dirty="0">
              <a:latin typeface="Century Schoolbook" panose="02040604050505020304" pitchFamily="18" charset="0"/>
            </a:endParaRPr>
          </a:p>
          <a:p>
            <a:r>
              <a:rPr lang="en-US" b="1" dirty="0">
                <a:latin typeface="Century Schoolbook" panose="02040604050505020304" pitchFamily="18" charset="0"/>
              </a:rPr>
              <a:t>Backward Propagation Step: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AF9672-69BC-7B4E-B533-83E82B367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0265" y="1069044"/>
            <a:ext cx="5208483" cy="876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DF92A1-A947-BA48-B64D-4591CE20EF41}"/>
              </a:ext>
            </a:extLst>
          </p:cNvPr>
          <p:cNvSpPr txBox="1"/>
          <p:nvPr/>
        </p:nvSpPr>
        <p:spPr>
          <a:xfrm>
            <a:off x="2823255" y="1024413"/>
            <a:ext cx="473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Schoolbook" panose="02040604050505020304" pitchFamily="18" charset="0"/>
              </a:rPr>
              <a:t>		Gradient Descent: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49F374-4CFC-6544-B56F-523D827D0B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183" y="5432248"/>
            <a:ext cx="3132562" cy="1297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75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FCCA-8847-4F4B-AFCD-9491B04F565F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4A8355-6B51-E84F-B2DB-1037449AC83B}"/>
              </a:ext>
            </a:extLst>
          </p:cNvPr>
          <p:cNvSpPr txBox="1">
            <a:spLocks/>
          </p:cNvSpPr>
          <p:nvPr/>
        </p:nvSpPr>
        <p:spPr>
          <a:xfrm>
            <a:off x="-13252" y="1346961"/>
            <a:ext cx="9725416" cy="1077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Train/ Dev/ Test Set:  60% / 20% / 20%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 and Variance: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A265C2-E631-664D-B221-77A972E5B809}"/>
              </a:ext>
            </a:extLst>
          </p:cNvPr>
          <p:cNvSpPr txBox="1"/>
          <p:nvPr/>
        </p:nvSpPr>
        <p:spPr>
          <a:xfrm>
            <a:off x="1345070" y="2785973"/>
            <a:ext cx="115111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1%		15%		15%		0.5%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11%		16%		30%		1.0%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High variance   high bias	high bias	       low bias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high variance	low variance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4498DA-4621-D443-83DC-DF429A077F2E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Learning: Deterministic Deep Neural Networks</a:t>
            </a:r>
          </a:p>
        </p:txBody>
      </p:sp>
      <p:pic>
        <p:nvPicPr>
          <p:cNvPr id="14" name="Imagen 6">
            <a:extLst>
              <a:ext uri="{FF2B5EF4-FFF2-40B4-BE49-F238E27FC236}">
                <a16:creationId xmlns:a16="http://schemas.microsoft.com/office/drawing/2014/main" id="{A708BF44-6D41-BF4A-B412-C41211BB8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71081"/>
            <a:ext cx="2160000" cy="646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A72AC6-9EE3-E145-8468-1B947425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27" y="2516822"/>
            <a:ext cx="26035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0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FCCA-8847-4F4B-AFCD-9491B04F565F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74B66A-4F28-BA45-990A-E5F318C58038}"/>
              </a:ext>
            </a:extLst>
          </p:cNvPr>
          <p:cNvSpPr txBox="1">
            <a:spLocks/>
          </p:cNvSpPr>
          <p:nvPr/>
        </p:nvSpPr>
        <p:spPr>
          <a:xfrm>
            <a:off x="0" y="1107542"/>
            <a:ext cx="12435004" cy="4802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ML is a highly iterative process: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0E5A4-F806-324A-8CCD-84582450A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9849"/>
            <a:ext cx="3937000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870A26-C7EF-6048-824F-1A9E8ABC6168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Learning: Deterministic Deep Neural Networks</a:t>
            </a:r>
          </a:p>
        </p:txBody>
      </p:sp>
      <p:pic>
        <p:nvPicPr>
          <p:cNvPr id="10" name="Imagen 6">
            <a:extLst>
              <a:ext uri="{FF2B5EF4-FFF2-40B4-BE49-F238E27FC236}">
                <a16:creationId xmlns:a16="http://schemas.microsoft.com/office/drawing/2014/main" id="{4EC7AE90-E014-F647-A9E5-C05D4FCE4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71081"/>
            <a:ext cx="2160000" cy="6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5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47" name="CuadroTexto 1">
            <a:extLst>
              <a:ext uri="{FF2B5EF4-FFF2-40B4-BE49-F238E27FC236}">
                <a16:creationId xmlns:a16="http://schemas.microsoft.com/office/drawing/2014/main" id="{F86E9A1D-BE1A-499C-9F6E-C2F56998DFE1}"/>
              </a:ext>
            </a:extLst>
          </p:cNvPr>
          <p:cNvSpPr txBox="1"/>
          <p:nvPr/>
        </p:nvSpPr>
        <p:spPr>
          <a:xfrm>
            <a:off x="332161" y="124024"/>
            <a:ext cx="971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Plasmas:</a:t>
            </a:r>
          </a:p>
        </p:txBody>
      </p:sp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2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890912-E47B-4B3C-894F-73C7A5594FCE}"/>
              </a:ext>
            </a:extLst>
          </p:cNvPr>
          <p:cNvSpPr/>
          <p:nvPr/>
        </p:nvSpPr>
        <p:spPr>
          <a:xfrm>
            <a:off x="0" y="1019122"/>
            <a:ext cx="12202209" cy="3920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SzPts val="21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Plasmas:</a:t>
            </a:r>
          </a:p>
          <a:p>
            <a:pPr algn="just">
              <a:lnSpc>
                <a:spcPct val="150000"/>
              </a:lnSpc>
              <a:buSzPts val="21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6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SzPts val="2100"/>
              <a:buFont typeface="Wingdings" pitchFamily="2" charset="2"/>
              <a:buChar char="§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semiconductor industry</a:t>
            </a:r>
          </a:p>
          <a:p>
            <a:pPr algn="just">
              <a:lnSpc>
                <a:spcPct val="150000"/>
              </a:lnSpc>
              <a:buSzPts val="21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SzPts val="2100"/>
              <a:buFont typeface="Wingdings" pitchFamily="2" charset="2"/>
              <a:buChar char="§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 Synthesis</a:t>
            </a:r>
          </a:p>
          <a:p>
            <a:pPr marL="342900" indent="-342900" algn="just">
              <a:lnSpc>
                <a:spcPct val="150000"/>
              </a:lnSpc>
              <a:buSzPts val="2100"/>
              <a:buFont typeface="Wingdings" pitchFamily="2" charset="2"/>
              <a:buChar char="§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SzPts val="21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5174EB8E-3940-314B-8537-2DE9ADEEE0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52" y="2146935"/>
            <a:ext cx="3870960" cy="25641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542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2FCCA-8847-4F4B-AFCD-9491B04F565F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B54DE2-9449-6149-8354-53BD08EE0F85}"/>
              </a:ext>
            </a:extLst>
          </p:cNvPr>
          <p:cNvSpPr txBox="1">
            <a:spLocks/>
          </p:cNvSpPr>
          <p:nvPr/>
        </p:nvSpPr>
        <p:spPr>
          <a:xfrm>
            <a:off x="-13252" y="1399486"/>
            <a:ext cx="11353800" cy="13385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recipe for machine learning: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2A8696-23F1-ED4D-9AC3-092CCA7DAAA5}"/>
              </a:ext>
            </a:extLst>
          </p:cNvPr>
          <p:cNvSpPr txBox="1"/>
          <p:nvPr/>
        </p:nvSpPr>
        <p:spPr>
          <a:xfrm>
            <a:off x="-12526" y="195953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Bias: 1. more hidden layers and hidden units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2. Train for a longer period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3. Implement advanced optimization algorithms: momentum, RMSprop, and 				   			Adam.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Variance: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1. Implement L2 Regularization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2. Implement Dropout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3. Collect more Data</a:t>
            </a:r>
          </a:p>
          <a:p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94BE61-5433-AF4A-B33E-20DFD8002871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Learning: Deterministic Deep Neural Networks</a:t>
            </a:r>
          </a:p>
        </p:txBody>
      </p:sp>
      <p:pic>
        <p:nvPicPr>
          <p:cNvPr id="11" name="Imagen 6">
            <a:extLst>
              <a:ext uri="{FF2B5EF4-FFF2-40B4-BE49-F238E27FC236}">
                <a16:creationId xmlns:a16="http://schemas.microsoft.com/office/drawing/2014/main" id="{0DB53B0D-11B2-9F4B-A291-FF80BD080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71081"/>
            <a:ext cx="2160000" cy="6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Learning: Deterministic Deep Neural Networks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58EA3F-FEF3-744F-A921-F69D9849C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7560"/>
            <a:ext cx="12192000" cy="39419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DADFE0-BF57-4F48-9485-B63DC15873EB}"/>
                  </a:ext>
                </a:extLst>
              </p:cNvPr>
              <p:cNvSpPr txBox="1"/>
              <p:nvPr/>
            </p:nvSpPr>
            <p:spPr>
              <a:xfrm>
                <a:off x="18914" y="4818673"/>
                <a:ext cx="11767929" cy="2108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Inputs: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19 features - Emission Line Intensities</a:t>
                </a:r>
              </a:p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Hidden Layers: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tanh Activation Function</a:t>
                </a:r>
              </a:p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Last Layer: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Activation Function</a:t>
                </a:r>
              </a:p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Architecture: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(19,X,X,X,X,X,X,X,X,X,X,7)</a:t>
                </a:r>
              </a:p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Outputs: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 features -  EEPF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1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DADFE0-BF57-4F48-9485-B63DC158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4" y="4818673"/>
                <a:ext cx="11767929" cy="2108269"/>
              </a:xfrm>
              <a:prstGeom prst="rect">
                <a:avLst/>
              </a:prstGeom>
              <a:blipFill>
                <a:blip r:embed="rId6"/>
                <a:stretch>
                  <a:fillRect l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CD7F454-DC8F-E54B-BEC0-01B267CC7AC4}"/>
              </a:ext>
            </a:extLst>
          </p:cNvPr>
          <p:cNvSpPr txBox="1"/>
          <p:nvPr/>
        </p:nvSpPr>
        <p:spPr>
          <a:xfrm>
            <a:off x="-13252" y="100054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Deterministic Neural Network: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432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Learning: Probabilistic Deep Neural Networks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DC2882-72C0-E24D-9224-B4AE8D7147C0}"/>
              </a:ext>
            </a:extLst>
          </p:cNvPr>
          <p:cNvSpPr txBox="1"/>
          <p:nvPr/>
        </p:nvSpPr>
        <p:spPr>
          <a:xfrm>
            <a:off x="0" y="985190"/>
            <a:ext cx="1076051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Uncertainty: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Aleatoric: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simply due to inherent noise in the data.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Epistemic: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comes in play when the dataset is small as model cannot learn effectively especially in regions with no data. This reflects uncertainty in model parameters.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when more data becomes available.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645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Learning: Probabilistic Deep Neural Networks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435601-4605-F142-BD3E-BB2908232DB8}"/>
              </a:ext>
            </a:extLst>
          </p:cNvPr>
          <p:cNvSpPr txBox="1"/>
          <p:nvPr/>
        </p:nvSpPr>
        <p:spPr>
          <a:xfrm>
            <a:off x="-1" y="985190"/>
            <a:ext cx="119000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we account for aleatoric uncertainty in DNN?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Maximum Likelihood Principle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we account for both aleatoric and epistemic uncertainties in DNN?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Bayesian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 it via Variational Inference and Monte Carlo Dropout techniques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932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Non-Bayesian Model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FB4BB-8942-9F41-A437-69F9DCA70C67}"/>
              </a:ext>
            </a:extLst>
          </p:cNvPr>
          <p:cNvSpPr txBox="1"/>
          <p:nvPr/>
        </p:nvSpPr>
        <p:spPr>
          <a:xfrm>
            <a:off x="-13252" y="985190"/>
            <a:ext cx="4238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 Principle: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4E1699-84C6-8049-9199-9ED223A3F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8949"/>
            <a:ext cx="4419195" cy="167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D02460-44CF-EE4C-98B9-DBFB2F8D6B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116" y="1788954"/>
            <a:ext cx="5737268" cy="1672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472D3B-4A85-DD43-88C9-72F2194A7949}"/>
                  </a:ext>
                </a:extLst>
              </p:cNvPr>
              <p:cNvSpPr/>
              <p:nvPr/>
            </p:nvSpPr>
            <p:spPr>
              <a:xfrm>
                <a:off x="12074" y="5477007"/>
                <a:ext cx="4768100" cy="496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|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𝜎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)=</m:t>
                    </m:r>
                    <m:nary>
                      <m:naryPr>
                        <m:chr m:val="∏"/>
                        <m:limLoc m:val="undOvr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exp</m:t>
                        </m:r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 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472D3B-4A85-DD43-88C9-72F2194A7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4" y="5477007"/>
                <a:ext cx="4768100" cy="496996"/>
              </a:xfrm>
              <a:prstGeom prst="rect">
                <a:avLst/>
              </a:prstGeom>
              <a:blipFill>
                <a:blip r:embed="rId7"/>
                <a:stretch>
                  <a:fillRect t="-75000" b="-1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E0794C-2815-8343-8B74-950C074EA1DE}"/>
                  </a:ext>
                </a:extLst>
              </p:cNvPr>
              <p:cNvSpPr/>
              <p:nvPr/>
            </p:nvSpPr>
            <p:spPr>
              <a:xfrm>
                <a:off x="-13252" y="6050051"/>
                <a:ext cx="4772460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𝑁𝐿𝐿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𝑁𝐿𝐿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)= 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E0794C-2815-8343-8B74-950C074EA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52" y="6050051"/>
                <a:ext cx="4772460" cy="848566"/>
              </a:xfrm>
              <a:prstGeom prst="rect">
                <a:avLst/>
              </a:prstGeom>
              <a:blipFill>
                <a:blip r:embed="rId8"/>
                <a:stretch>
                  <a:fillRect t="-100000" r="-4255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8AFD4B3-DEFB-364B-BC9D-7E17DFCC8DEE}"/>
              </a:ext>
            </a:extLst>
          </p:cNvPr>
          <p:cNvSpPr txBox="1"/>
          <p:nvPr/>
        </p:nvSpPr>
        <p:spPr>
          <a:xfrm>
            <a:off x="17523" y="3429000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F62593-7EDB-2447-9887-C748075E5309}"/>
              </a:ext>
            </a:extLst>
          </p:cNvPr>
          <p:cNvSpPr/>
          <p:nvPr/>
        </p:nvSpPr>
        <p:spPr>
          <a:xfrm>
            <a:off x="1722595" y="3429000"/>
            <a:ext cx="1300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09CE41-32BC-204C-8239-3A8E946FD767}"/>
              </a:ext>
            </a:extLst>
          </p:cNvPr>
          <p:cNvSpPr/>
          <p:nvPr/>
        </p:nvSpPr>
        <p:spPr>
          <a:xfrm>
            <a:off x="3612142" y="3429000"/>
            <a:ext cx="13308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Layer: 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8C68C8-5DC5-084D-85C0-35D98F7CF23F}"/>
              </a:ext>
            </a:extLst>
          </p:cNvPr>
          <p:cNvSpPr/>
          <p:nvPr/>
        </p:nvSpPr>
        <p:spPr>
          <a:xfrm>
            <a:off x="12074" y="1529618"/>
            <a:ext cx="3246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Deterministic DNN: MSE, MAE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2C3C0B-74DF-7B48-9848-C2F21D45B81D}"/>
              </a:ext>
            </a:extLst>
          </p:cNvPr>
          <p:cNvSpPr/>
          <p:nvPr/>
        </p:nvSpPr>
        <p:spPr>
          <a:xfrm>
            <a:off x="5241700" y="1529618"/>
            <a:ext cx="3076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Non-Bayesian DNN: NLL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8A5D30-7453-DD47-89B1-1797FE832156}"/>
              </a:ext>
            </a:extLst>
          </p:cNvPr>
          <p:cNvSpPr/>
          <p:nvPr/>
        </p:nvSpPr>
        <p:spPr>
          <a:xfrm>
            <a:off x="5429228" y="3428999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B43B0E-DCE6-B644-BC8B-B2DBA711548C}"/>
              </a:ext>
            </a:extLst>
          </p:cNvPr>
          <p:cNvSpPr/>
          <p:nvPr/>
        </p:nvSpPr>
        <p:spPr>
          <a:xfrm>
            <a:off x="7126089" y="3425640"/>
            <a:ext cx="23104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D4EA1C-A792-9941-ADBB-7FCB9ABDF418}"/>
                  </a:ext>
                </a:extLst>
              </p:cNvPr>
              <p:cNvSpPr/>
              <p:nvPr/>
            </p:nvSpPr>
            <p:spPr>
              <a:xfrm>
                <a:off x="8318110" y="3435046"/>
                <a:ext cx="215129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Output Layer</a:t>
                </a:r>
                <a:r>
                  <a:rPr lang="en-US" sz="14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7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7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D4EA1C-A792-9941-ADBB-7FCB9ABDF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110" y="3435046"/>
                <a:ext cx="2151295" cy="307777"/>
              </a:xfrm>
              <a:prstGeom prst="rect">
                <a:avLst/>
              </a:prstGeom>
              <a:blipFill>
                <a:blip r:embed="rId9"/>
                <a:stretch>
                  <a:fillRect l="-1176" t="-8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8718B42-D81C-AD4D-B268-386E48EB1D20}"/>
              </a:ext>
            </a:extLst>
          </p:cNvPr>
          <p:cNvSpPr/>
          <p:nvPr/>
        </p:nvSpPr>
        <p:spPr>
          <a:xfrm>
            <a:off x="10584503" y="3425640"/>
            <a:ext cx="15151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Layer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3BC654-96F7-C843-8481-BF9F1D4BCD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725" y="3799246"/>
            <a:ext cx="3037987" cy="26750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04D4C84-8228-0442-B0E0-592826B45720}"/>
              </a:ext>
            </a:extLst>
          </p:cNvPr>
          <p:cNvSpPr txBox="1"/>
          <p:nvPr/>
        </p:nvSpPr>
        <p:spPr>
          <a:xfrm>
            <a:off x="103031" y="5203065"/>
            <a:ext cx="1620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5A7FA6-C202-6A41-AB38-19C6ACE15C98}"/>
              </a:ext>
            </a:extLst>
          </p:cNvPr>
          <p:cNvSpPr txBox="1"/>
          <p:nvPr/>
        </p:nvSpPr>
        <p:spPr>
          <a:xfrm>
            <a:off x="5943600" y="4988620"/>
            <a:ext cx="680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Probability Distribution: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912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Bayesian Models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0A63F97-0A28-EF4F-B6B4-4891EDA5CDEF}"/>
                  </a:ext>
                </a:extLst>
              </p:cNvPr>
              <p:cNvSpPr/>
              <p:nvPr/>
            </p:nvSpPr>
            <p:spPr>
              <a:xfrm>
                <a:off x="-13252" y="1911928"/>
                <a:ext cx="2516971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0A63F97-0A28-EF4F-B6B4-4891EDA5C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52" y="1911928"/>
                <a:ext cx="2516971" cy="679032"/>
              </a:xfrm>
              <a:prstGeom prst="rect">
                <a:avLst/>
              </a:prstGeom>
              <a:blipFill>
                <a:blip r:embed="rId5"/>
                <a:stretch>
                  <a:fillRect t="-65455" r="-8040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8587F41-9794-E542-A5D7-1B1C6B7FF429}"/>
              </a:ext>
            </a:extLst>
          </p:cNvPr>
          <p:cNvSpPr txBox="1"/>
          <p:nvPr/>
        </p:nvSpPr>
        <p:spPr>
          <a:xfrm>
            <a:off x="0" y="1061320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Neural Networks: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A8A793-91B0-2E49-883B-4C4AF4FAD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016" y="1139216"/>
            <a:ext cx="1780649" cy="5566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1C3BA0-A56C-9F44-B83A-41EB760E2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53" y="1248530"/>
            <a:ext cx="6839714" cy="19944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BDD931-E5F9-2341-8C8D-329619D0C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21" y="1598395"/>
            <a:ext cx="554529" cy="4616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7567A4-5EC8-ED42-87D7-85FF40A328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24" y="2005041"/>
            <a:ext cx="554529" cy="4616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D32106-5583-EF4E-82AC-569A5F043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53" y="1598395"/>
            <a:ext cx="554529" cy="4616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3576FC-0DE1-DC43-B537-459B32E5D6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977" y="2360125"/>
            <a:ext cx="554529" cy="4616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0FD27C-761D-EF43-BB8A-C147DDC2FD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834" y="2742806"/>
            <a:ext cx="554529" cy="4616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6FE2E3-E995-F94A-9D80-ECA357E30C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092" y="1678746"/>
            <a:ext cx="554529" cy="46166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44E71F-D4BE-1B4A-BDFB-FDF90378F3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16" y="1949827"/>
            <a:ext cx="554529" cy="4616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EDF53D-DA78-AA45-92FE-821C7DCCBE43}"/>
              </a:ext>
            </a:extLst>
          </p:cNvPr>
          <p:cNvSpPr/>
          <p:nvPr/>
        </p:nvSpPr>
        <p:spPr>
          <a:xfrm>
            <a:off x="3114605" y="3242977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9768ED-46FF-2C41-A5F2-8FA06F59493A}"/>
              </a:ext>
            </a:extLst>
          </p:cNvPr>
          <p:cNvSpPr/>
          <p:nvPr/>
        </p:nvSpPr>
        <p:spPr>
          <a:xfrm>
            <a:off x="8943012" y="3242976"/>
            <a:ext cx="15151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3684BC-07B1-144F-8708-79373FF3D8CD}"/>
                  </a:ext>
                </a:extLst>
              </p:cNvPr>
              <p:cNvSpPr/>
              <p:nvPr/>
            </p:nvSpPr>
            <p:spPr>
              <a:xfrm>
                <a:off x="6588107" y="3245413"/>
                <a:ext cx="215841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Output Layer: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7 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7 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3684BC-07B1-144F-8708-79373FF3D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107" y="3245413"/>
                <a:ext cx="2158411" cy="307777"/>
              </a:xfrm>
              <a:prstGeom prst="rect">
                <a:avLst/>
              </a:prstGeom>
              <a:blipFill>
                <a:blip r:embed="rId9"/>
                <a:stretch>
                  <a:fillRect l="-585"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0C82E89B-81E2-4540-AFF1-06927A345A23}"/>
              </a:ext>
            </a:extLst>
          </p:cNvPr>
          <p:cNvSpPr/>
          <p:nvPr/>
        </p:nvSpPr>
        <p:spPr>
          <a:xfrm>
            <a:off x="5054962" y="3154711"/>
            <a:ext cx="13848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(2x parameters)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7D3CCC-A3D4-344E-9DE5-05CA1908D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28" y="1200788"/>
            <a:ext cx="795378" cy="6080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561484-2263-464E-8646-7FAD4AAD5F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89" y="2429109"/>
            <a:ext cx="748781" cy="5675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722DA3-7654-1D4B-993B-3A61D88480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019" y="2096295"/>
            <a:ext cx="795378" cy="6080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63AE64B-73ED-0148-9B17-29F9037C9A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87" y="1200788"/>
            <a:ext cx="748781" cy="5675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016F1E-5620-3242-A34F-28AD4B41D5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323" y="2429109"/>
            <a:ext cx="795378" cy="6080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1129923-A161-C349-9BA1-79DD1DC021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23" y="1118637"/>
            <a:ext cx="748781" cy="5675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7C6613-4C7A-8F42-A41A-8EF79316FD3D}"/>
                  </a:ext>
                </a:extLst>
              </p:cNvPr>
              <p:cNvSpPr txBox="1"/>
              <p:nvPr/>
            </p:nvSpPr>
            <p:spPr>
              <a:xfrm>
                <a:off x="-1" y="3871653"/>
                <a:ext cx="11407516" cy="3570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Posterior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probability density of certain value of model parameters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given the data D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probability density of the model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before observing the data based on our belief</a:t>
                </a:r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Likelihood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likelihood of having seen the data given the model parameters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Evidence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normalization term. 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K.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Shojaei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et. al., 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preparation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7C6613-4C7A-8F42-A41A-8EF79316F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871653"/>
                <a:ext cx="11407516" cy="3570208"/>
              </a:xfrm>
              <a:prstGeom prst="rect">
                <a:avLst/>
              </a:prstGeom>
              <a:blipFill>
                <a:blip r:embed="rId12"/>
                <a:stretch>
                  <a:fillRect l="-445" t="-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F508AC26-D696-F541-97B3-9F514F5B8A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480" y="5425008"/>
            <a:ext cx="4497032" cy="14329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366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Bayesian Model (Variational Inference)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0A63F97-0A28-EF4F-B6B4-4891EDA5CDEF}"/>
                  </a:ext>
                </a:extLst>
              </p:cNvPr>
              <p:cNvSpPr/>
              <p:nvPr/>
            </p:nvSpPr>
            <p:spPr>
              <a:xfrm>
                <a:off x="-13252" y="1777599"/>
                <a:ext cx="2516971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0A63F97-0A28-EF4F-B6B4-4891EDA5C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52" y="1777599"/>
                <a:ext cx="2516971" cy="679032"/>
              </a:xfrm>
              <a:prstGeom prst="rect">
                <a:avLst/>
              </a:prstGeom>
              <a:blipFill>
                <a:blip r:embed="rId5"/>
                <a:stretch>
                  <a:fillRect t="-66667" r="-8040" b="-10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8587F41-9794-E542-A5D7-1B1C6B7FF429}"/>
              </a:ext>
            </a:extLst>
          </p:cNvPr>
          <p:cNvSpPr txBox="1"/>
          <p:nvPr/>
        </p:nvSpPr>
        <p:spPr>
          <a:xfrm>
            <a:off x="0" y="1061320"/>
            <a:ext cx="3831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Neural Network::s: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A8A793-91B0-2E49-883B-4C4AF4FAD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187" y="846990"/>
            <a:ext cx="1780649" cy="5566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1C3BA0-A56C-9F44-B83A-41EB760E2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53" y="1248530"/>
            <a:ext cx="6839714" cy="1994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399285-DCE6-D542-B57F-6E9D6DB088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3" y="1356166"/>
            <a:ext cx="554529" cy="461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BDD931-E5F9-2341-8C8D-329619D0C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21" y="1598395"/>
            <a:ext cx="554529" cy="4616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7567A4-5EC8-ED42-87D7-85FF40A328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24" y="2005041"/>
            <a:ext cx="554529" cy="4616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BE5322-1785-144D-AB58-50692271AA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04" y="2466706"/>
            <a:ext cx="554529" cy="4616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6AF025-D987-E54B-BF7B-45820AD6B0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16" y="1203891"/>
            <a:ext cx="554529" cy="4616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D32106-5583-EF4E-82AC-569A5F043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05" y="1635123"/>
            <a:ext cx="554529" cy="4616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0FB36D-2241-3B4B-89F4-5D41DB6C5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42" y="1981811"/>
            <a:ext cx="554529" cy="4616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3576FC-0DE1-DC43-B537-459B32E5D6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977" y="2360125"/>
            <a:ext cx="554529" cy="4616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0FD27C-761D-EF43-BB8A-C147DDC2FD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834" y="2742806"/>
            <a:ext cx="554529" cy="4616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A24FAFF-CBAF-3A4D-88EF-3C87F3CD4A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896" y="1294221"/>
            <a:ext cx="554529" cy="4616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6FE2E3-E995-F94A-9D80-ECA357E30C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092" y="1678746"/>
            <a:ext cx="554529" cy="46166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44E71F-D4BE-1B4A-BDFB-FDF90378F3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16" y="1949827"/>
            <a:ext cx="554529" cy="4616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4A3ACBB-EDD0-CD4C-B190-9389C3AA88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156" y="2429109"/>
            <a:ext cx="554529" cy="4616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EDF53D-DA78-AA45-92FE-821C7DCCBE43}"/>
              </a:ext>
            </a:extLst>
          </p:cNvPr>
          <p:cNvSpPr/>
          <p:nvPr/>
        </p:nvSpPr>
        <p:spPr>
          <a:xfrm>
            <a:off x="3114605" y="3242977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9768ED-46FF-2C41-A5F2-8FA06F59493A}"/>
              </a:ext>
            </a:extLst>
          </p:cNvPr>
          <p:cNvSpPr/>
          <p:nvPr/>
        </p:nvSpPr>
        <p:spPr>
          <a:xfrm>
            <a:off x="8943012" y="3242976"/>
            <a:ext cx="15151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3684BC-07B1-144F-8708-79373FF3D8CD}"/>
                  </a:ext>
                </a:extLst>
              </p:cNvPr>
              <p:cNvSpPr/>
              <p:nvPr/>
            </p:nvSpPr>
            <p:spPr>
              <a:xfrm>
                <a:off x="6588107" y="3245413"/>
                <a:ext cx="215841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Output Layer: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7 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7 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3684BC-07B1-144F-8708-79373FF3D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107" y="3245413"/>
                <a:ext cx="2158411" cy="307777"/>
              </a:xfrm>
              <a:prstGeom prst="rect">
                <a:avLst/>
              </a:prstGeom>
              <a:blipFill>
                <a:blip r:embed="rId9"/>
                <a:stretch>
                  <a:fillRect l="-585"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0C82E89B-81E2-4540-AFF1-06927A345A23}"/>
              </a:ext>
            </a:extLst>
          </p:cNvPr>
          <p:cNvSpPr/>
          <p:nvPr/>
        </p:nvSpPr>
        <p:spPr>
          <a:xfrm>
            <a:off x="5054962" y="3154711"/>
            <a:ext cx="13848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(2x parameters)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D862DD-43A5-B847-826E-195BA83B8950}"/>
                  </a:ext>
                </a:extLst>
              </p:cNvPr>
              <p:cNvSpPr txBox="1"/>
              <p:nvPr/>
            </p:nvSpPr>
            <p:spPr>
              <a:xfrm>
                <a:off x="-13253" y="3807291"/>
                <a:ext cx="6143229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Variational Inference: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Approx. the complicated posterior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a simple Gaussian variational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distribution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Variational Parameters: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D862DD-43A5-B847-826E-195BA83B8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53" y="3807291"/>
                <a:ext cx="6143229" cy="1846659"/>
              </a:xfrm>
              <a:prstGeom prst="rect">
                <a:avLst/>
              </a:prstGeom>
              <a:blipFill>
                <a:blip r:embed="rId10"/>
                <a:stretch>
                  <a:fillRect l="-1653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406C4249-730F-A849-B649-196A043B99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90" y="3661652"/>
            <a:ext cx="5708277" cy="2888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A7A412F-3130-054A-9D57-E060F4BBA466}"/>
                  </a:ext>
                </a:extLst>
              </p:cNvPr>
              <p:cNvSpPr/>
              <p:nvPr/>
            </p:nvSpPr>
            <p:spPr>
              <a:xfrm>
                <a:off x="-575157" y="6413270"/>
                <a:ext cx="10384555" cy="4180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]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𝑉𝐼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𝑁𝐿𝐿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)|</m:t>
                          </m:r>
                          <m:d>
                            <m:dPr>
                              <m:begChr m:val="|"/>
                              <m:endChr m:val="]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lo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fNam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A7A412F-3130-054A-9D57-E060F4BBA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5157" y="6413270"/>
                <a:ext cx="10384555" cy="418063"/>
              </a:xfrm>
              <a:prstGeom prst="rect">
                <a:avLst/>
              </a:prstGeom>
              <a:blipFill>
                <a:blip r:embed="rId12"/>
                <a:stretch>
                  <a:fillRect t="-137143" b="-20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6F80103F-2EDF-7249-BCD3-D5439A1C5F7D}"/>
              </a:ext>
            </a:extLst>
          </p:cNvPr>
          <p:cNvSpPr txBox="1"/>
          <p:nvPr/>
        </p:nvSpPr>
        <p:spPr>
          <a:xfrm>
            <a:off x="30619" y="5987443"/>
            <a:ext cx="353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Kullback-Leibler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(KL) Divergence: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605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Learning: Bayesian Model (Variational Inference)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0A63F97-0A28-EF4F-B6B4-4891EDA5CDEF}"/>
                  </a:ext>
                </a:extLst>
              </p:cNvPr>
              <p:cNvSpPr/>
              <p:nvPr/>
            </p:nvSpPr>
            <p:spPr>
              <a:xfrm>
                <a:off x="-13252" y="1777599"/>
                <a:ext cx="2516971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0A63F97-0A28-EF4F-B6B4-4891EDA5C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52" y="1777599"/>
                <a:ext cx="2516971" cy="679032"/>
              </a:xfrm>
              <a:prstGeom prst="rect">
                <a:avLst/>
              </a:prstGeom>
              <a:blipFill>
                <a:blip r:embed="rId5"/>
                <a:stretch>
                  <a:fillRect t="-66667" r="-8040" b="-10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8587F41-9794-E542-A5D7-1B1C6B7FF429}"/>
              </a:ext>
            </a:extLst>
          </p:cNvPr>
          <p:cNvSpPr txBox="1"/>
          <p:nvPr/>
        </p:nvSpPr>
        <p:spPr>
          <a:xfrm>
            <a:off x="0" y="1061320"/>
            <a:ext cx="3831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Neural Network::s: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A8A793-91B0-2E49-883B-4C4AF4FAD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064" y="956850"/>
            <a:ext cx="1780649" cy="5566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1C3BA0-A56C-9F44-B83A-41EB760E2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53" y="1248530"/>
            <a:ext cx="6839714" cy="1994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399285-DCE6-D542-B57F-6E9D6DB088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3" y="1356166"/>
            <a:ext cx="554529" cy="461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BDD931-E5F9-2341-8C8D-329619D0C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21" y="1598395"/>
            <a:ext cx="554529" cy="4616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7567A4-5EC8-ED42-87D7-85FF40A328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24" y="2005041"/>
            <a:ext cx="554529" cy="4616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BE5322-1785-144D-AB58-50692271AA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04" y="2466706"/>
            <a:ext cx="554529" cy="4616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6AF025-D987-E54B-BF7B-45820AD6B0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16" y="1203891"/>
            <a:ext cx="554529" cy="4616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D32106-5583-EF4E-82AC-569A5F043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05" y="1635123"/>
            <a:ext cx="554529" cy="4616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0FB36D-2241-3B4B-89F4-5D41DB6C5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42" y="1981811"/>
            <a:ext cx="554529" cy="4616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3576FC-0DE1-DC43-B537-459B32E5D6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977" y="2360125"/>
            <a:ext cx="554529" cy="4616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0FD27C-761D-EF43-BB8A-C147DDC2FD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834" y="2742806"/>
            <a:ext cx="554529" cy="4616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A24FAFF-CBAF-3A4D-88EF-3C87F3CD4A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896" y="1294221"/>
            <a:ext cx="554529" cy="4616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6FE2E3-E995-F94A-9D80-ECA357E30C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092" y="1678746"/>
            <a:ext cx="554529" cy="46166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44E71F-D4BE-1B4A-BDFB-FDF90378F3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16" y="1949827"/>
            <a:ext cx="554529" cy="4616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4A3ACBB-EDD0-CD4C-B190-9389C3AA88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156" y="2429109"/>
            <a:ext cx="554529" cy="4616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EDF53D-DA78-AA45-92FE-821C7DCCBE43}"/>
              </a:ext>
            </a:extLst>
          </p:cNvPr>
          <p:cNvSpPr/>
          <p:nvPr/>
        </p:nvSpPr>
        <p:spPr>
          <a:xfrm>
            <a:off x="3114605" y="3242977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9768ED-46FF-2C41-A5F2-8FA06F59493A}"/>
              </a:ext>
            </a:extLst>
          </p:cNvPr>
          <p:cNvSpPr/>
          <p:nvPr/>
        </p:nvSpPr>
        <p:spPr>
          <a:xfrm>
            <a:off x="8943012" y="3242976"/>
            <a:ext cx="15151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3684BC-07B1-144F-8708-79373FF3D8CD}"/>
                  </a:ext>
                </a:extLst>
              </p:cNvPr>
              <p:cNvSpPr/>
              <p:nvPr/>
            </p:nvSpPr>
            <p:spPr>
              <a:xfrm>
                <a:off x="6588107" y="3245413"/>
                <a:ext cx="215841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Output Layer: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7 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7 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3684BC-07B1-144F-8708-79373FF3D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107" y="3245413"/>
                <a:ext cx="2158411" cy="307777"/>
              </a:xfrm>
              <a:prstGeom prst="rect">
                <a:avLst/>
              </a:prstGeom>
              <a:blipFill>
                <a:blip r:embed="rId9"/>
                <a:stretch>
                  <a:fillRect l="-585"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0C82E89B-81E2-4540-AFF1-06927A345A23}"/>
              </a:ext>
            </a:extLst>
          </p:cNvPr>
          <p:cNvSpPr/>
          <p:nvPr/>
        </p:nvSpPr>
        <p:spPr>
          <a:xfrm>
            <a:off x="5054962" y="3154711"/>
            <a:ext cx="13848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(2x parameters)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D862DD-43A5-B847-826E-195BA83B8950}"/>
                  </a:ext>
                </a:extLst>
              </p:cNvPr>
              <p:cNvSpPr txBox="1"/>
              <p:nvPr/>
            </p:nvSpPr>
            <p:spPr>
              <a:xfrm>
                <a:off x="-13253" y="3807291"/>
                <a:ext cx="614322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Variational Inference: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Variational Parameters: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D862DD-43A5-B847-826E-195BA83B8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53" y="3807291"/>
                <a:ext cx="6143229" cy="1015663"/>
              </a:xfrm>
              <a:prstGeom prst="rect">
                <a:avLst/>
              </a:prstGeom>
              <a:blipFill>
                <a:blip r:embed="rId10"/>
                <a:stretch>
                  <a:fillRect l="-1653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A7A412F-3130-054A-9D57-E060F4BBA466}"/>
                  </a:ext>
                </a:extLst>
              </p:cNvPr>
              <p:cNvSpPr/>
              <p:nvPr/>
            </p:nvSpPr>
            <p:spPr>
              <a:xfrm>
                <a:off x="0" y="5245736"/>
                <a:ext cx="9125685" cy="4180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]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𝑉𝐼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𝑁𝐿𝐿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)|</m:t>
                          </m:r>
                          <m:d>
                            <m:dPr>
                              <m:begChr m:val="|"/>
                              <m:endChr m:val="]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lo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fNam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A7A412F-3130-054A-9D57-E060F4BBA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45736"/>
                <a:ext cx="9125685" cy="418063"/>
              </a:xfrm>
              <a:prstGeom prst="rect">
                <a:avLst/>
              </a:prstGeom>
              <a:blipFill>
                <a:blip r:embed="rId11"/>
                <a:stretch>
                  <a:fillRect t="-148485" r="-4033" b="-2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49FC307-C977-454F-B25A-B093FEE8B6B9}"/>
                  </a:ext>
                </a:extLst>
              </p:cNvPr>
              <p:cNvSpPr/>
              <p:nvPr/>
            </p:nvSpPr>
            <p:spPr>
              <a:xfrm>
                <a:off x="-13253" y="5527283"/>
                <a:ext cx="6303898" cy="618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)|</m:t>
                          </m:r>
                          <m:d>
                            <m:dPr>
                              <m:begChr m:val="|"/>
                              <m:endChr m:val="]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 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(1+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49FC307-C977-454F-B25A-B093FEE8B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53" y="5527283"/>
                <a:ext cx="6303898" cy="618631"/>
              </a:xfrm>
              <a:prstGeom prst="rect">
                <a:avLst/>
              </a:prstGeom>
              <a:blipFill>
                <a:blip r:embed="rId12"/>
                <a:stretch>
                  <a:fillRect t="-167347" r="-10865" b="-2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928BF52-554A-5442-92DA-4D5CCD7D5B59}"/>
              </a:ext>
            </a:extLst>
          </p:cNvPr>
          <p:cNvSpPr txBox="1"/>
          <p:nvPr/>
        </p:nvSpPr>
        <p:spPr>
          <a:xfrm>
            <a:off x="6327289" y="5688142"/>
            <a:ext cx="124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Wise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1B31C6D-25DC-B244-90BF-D65816C56130}"/>
                  </a:ext>
                </a:extLst>
              </p:cNvPr>
              <p:cNvSpPr/>
              <p:nvPr/>
            </p:nvSpPr>
            <p:spPr>
              <a:xfrm>
                <a:off x="12288" y="6105002"/>
                <a:ext cx="9673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𝑁𝐿𝐿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1B31C6D-25DC-B244-90BF-D65816C56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8" y="6105002"/>
                <a:ext cx="96731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C6DEB25A-2911-FF4F-8AF6-3BD21941348B}"/>
              </a:ext>
            </a:extLst>
          </p:cNvPr>
          <p:cNvSpPr/>
          <p:nvPr/>
        </p:nvSpPr>
        <p:spPr>
          <a:xfrm>
            <a:off x="12288" y="4791234"/>
            <a:ext cx="3476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Kullback-Leibler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(KL) Divergence: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4C0F7-6231-A443-8BA9-704B52DCF165}"/>
              </a:ext>
            </a:extLst>
          </p:cNvPr>
          <p:cNvSpPr txBox="1"/>
          <p:nvPr/>
        </p:nvSpPr>
        <p:spPr>
          <a:xfrm>
            <a:off x="1006794" y="6125458"/>
            <a:ext cx="30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end of the forward pass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BF0ECF2-F7CF-C64E-BDD5-056670DE7FC1}"/>
                  </a:ext>
                </a:extLst>
              </p:cNvPr>
              <p:cNvSpPr/>
              <p:nvPr/>
            </p:nvSpPr>
            <p:spPr>
              <a:xfrm>
                <a:off x="-95086" y="6482550"/>
                <a:ext cx="12382172" cy="41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Re-parametrization trick and </a:t>
                </a:r>
                <a:r>
                  <a:rPr lang="en-US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Flipout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methods are used in the backpropagation step.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BF0ECF2-F7CF-C64E-BDD5-056670DE7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086" y="6482550"/>
                <a:ext cx="12382172" cy="410497"/>
              </a:xfrm>
              <a:prstGeom prst="rect">
                <a:avLst/>
              </a:prstGeom>
              <a:blipFill>
                <a:blip r:embed="rId14"/>
                <a:stretch>
                  <a:fillRect l="-41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95B3D93-ADDA-DF46-B729-AEA3B501B2A5}"/>
                  </a:ext>
                </a:extLst>
              </p:cNvPr>
              <p:cNvSpPr/>
              <p:nvPr/>
            </p:nvSpPr>
            <p:spPr>
              <a:xfrm>
                <a:off x="8823240" y="6205684"/>
                <a:ext cx="12684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~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(0,1)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95B3D93-ADDA-DF46-B729-AEA3B501B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240" y="6205684"/>
                <a:ext cx="1268424" cy="369332"/>
              </a:xfrm>
              <a:prstGeom prst="rect">
                <a:avLst/>
              </a:prstGeom>
              <a:blipFill>
                <a:blip r:embed="rId1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3273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Bayesian Model (Monte Carlo Dropout)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87F41-9794-E542-A5D7-1B1C6B7FF429}"/>
              </a:ext>
            </a:extLst>
          </p:cNvPr>
          <p:cNvSpPr txBox="1"/>
          <p:nvPr/>
        </p:nvSpPr>
        <p:spPr>
          <a:xfrm>
            <a:off x="0" y="1061320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Neural Networks: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A8A793-91B0-2E49-883B-4C4AF4FAD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742" y="958939"/>
            <a:ext cx="1780649" cy="5566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23D427-C817-6F49-ABC2-D39260612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" y="1435357"/>
            <a:ext cx="9486900" cy="162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187597-5CA2-B240-9742-680BD30E99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65" y="1522985"/>
            <a:ext cx="404570" cy="3446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3ED377-A7B4-4D4D-82AC-F54AE5E6C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970" y="2716323"/>
            <a:ext cx="404570" cy="3446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2D97D-75EC-494F-A7C6-BAA1B8A00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92" y="1463744"/>
            <a:ext cx="404570" cy="3446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D56385-AA66-B247-BECC-46D8F3D456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" y="3243519"/>
            <a:ext cx="9486900" cy="1625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9C931D-8266-8745-AD65-5F7977036A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65" y="4524485"/>
            <a:ext cx="404570" cy="3446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953744-313D-A843-8983-0D0E36F10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970" y="3675850"/>
            <a:ext cx="404570" cy="3446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83109C-B8D8-2B4D-A6E1-21B2844C7E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757" y="4524485"/>
            <a:ext cx="404570" cy="3446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D441E87-E4ED-C94F-B231-74515B935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" y="4869119"/>
            <a:ext cx="9486900" cy="1625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870459-5441-0B4A-8736-581B4C3E7C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41" y="5700491"/>
            <a:ext cx="404570" cy="3446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4B0C89-99C2-6B45-ABB8-D19E9F0607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970" y="5681919"/>
            <a:ext cx="404570" cy="3446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F7B8D53-2483-0B45-A9AE-4F10DC1034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757" y="5327092"/>
            <a:ext cx="404570" cy="3446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5610299-3B7D-3B48-8C5D-EC0929F0CA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20" y="1511590"/>
            <a:ext cx="404570" cy="3904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E3FAFA3-4C70-B745-BA64-4A76CEBA09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44" y="1867135"/>
            <a:ext cx="404570" cy="3904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71A873-3F67-814F-9D47-4D17E3BBC4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5" y="2132834"/>
            <a:ext cx="404570" cy="39045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7DC11F-0F5B-2347-A06F-5EB0313AC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40" y="2490308"/>
            <a:ext cx="404570" cy="3904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14119E-A338-C344-9AD2-E32D518076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401" y="1435354"/>
            <a:ext cx="404570" cy="39045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053D490-B95A-284B-870D-E39B03E97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935" y="1811557"/>
            <a:ext cx="404570" cy="3904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1E6280D-2BA6-D443-B626-BF98B230D9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362" y="2103474"/>
            <a:ext cx="404570" cy="39045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DCBB185-30CE-6548-8021-A33F0DD9FA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076" y="2546648"/>
            <a:ext cx="404570" cy="3904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B7CA3DC-3217-8549-9582-F33DEA603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80" y="1448176"/>
            <a:ext cx="404570" cy="39045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82955B4-1572-664B-9CF9-6759AED720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69" y="1816535"/>
            <a:ext cx="404570" cy="3904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F42A927-127D-2C4E-9812-9E58178D2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86" y="2140379"/>
            <a:ext cx="404570" cy="39045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CBA33B1-9A3E-AE43-B861-75D828B992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36" y="2528205"/>
            <a:ext cx="404570" cy="3904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BE70BA2-6548-DF48-B521-B310D9F57B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74" y="3371926"/>
            <a:ext cx="404570" cy="39045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4ABD43A-818F-3C44-9ED9-D7046CCABF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7" y="3687963"/>
            <a:ext cx="404570" cy="3904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D32E388-F708-4945-BDBA-2754B5DB8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9" y="4054344"/>
            <a:ext cx="404570" cy="39045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9AA7F40-5C7E-A542-A7C7-DEBAA72547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40" y="4327635"/>
            <a:ext cx="404570" cy="39045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593DBBC-B4C7-0141-8DB3-8E98AF6F1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81" y="3233771"/>
            <a:ext cx="404570" cy="39045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AB55758-985E-E144-AAA3-C6DD31BFA1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52" y="3504988"/>
            <a:ext cx="404570" cy="39045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94EE7F0-8227-0242-944A-B11DB5286B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362" y="3909659"/>
            <a:ext cx="404570" cy="39045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2C87464-2457-224B-928F-AF71729EDF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36" y="4251335"/>
            <a:ext cx="404570" cy="39045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1872A75-A5A7-E74B-9A9A-79653438A8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72" y="3247115"/>
            <a:ext cx="404570" cy="39045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305895-3F22-DF4F-9486-05E875ED8F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905" y="3611693"/>
            <a:ext cx="404570" cy="39045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0465C1B-F82E-984E-BA6E-8BCCC991C4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39" y="3972464"/>
            <a:ext cx="404570" cy="3904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D6FE7FA-F638-114B-AE14-7484AB9158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592" y="4315980"/>
            <a:ext cx="404570" cy="3904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5A63CA1-386D-1043-A340-4E29F6BA3F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5" y="5004553"/>
            <a:ext cx="404570" cy="3904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C399420-2062-CD40-B2FD-D9DF6841D4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494" y="5269361"/>
            <a:ext cx="404570" cy="3904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505917E-EED4-1040-8734-69FB4079CF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20" y="5585398"/>
            <a:ext cx="404570" cy="3904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551053D-2791-FC4F-B3FD-30D2EFF613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20" y="5918781"/>
            <a:ext cx="404570" cy="39045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FE87740-00B3-8A42-A351-CF41AE3085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362" y="4902877"/>
            <a:ext cx="404570" cy="39045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0C5D1CA-5001-5A42-9764-2B004F017C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27" y="5180088"/>
            <a:ext cx="404570" cy="3904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D85190F-0D30-D440-AFA4-7266B37505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49" y="5567506"/>
            <a:ext cx="404570" cy="3904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F22D257-7BED-F741-8968-50A36BBE51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59" y="5944319"/>
            <a:ext cx="404570" cy="39045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0B79972-C786-6148-A460-9E918E9FE6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95" y="4890111"/>
            <a:ext cx="404570" cy="39045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6072218-BC3A-E44A-BAB6-8AF4A81976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339" y="5194941"/>
            <a:ext cx="404570" cy="39045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90FA843-E053-1D41-80CA-EFABC1DDD4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25" y="5580643"/>
            <a:ext cx="404570" cy="39045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2C2B87F-401B-C94B-8F17-857E41A5F4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500" y="5936853"/>
            <a:ext cx="404570" cy="390457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A299804-90D5-604E-AF5A-CF9FEF0BD0A5}"/>
              </a:ext>
            </a:extLst>
          </p:cNvPr>
          <p:cNvSpPr/>
          <p:nvPr/>
        </p:nvSpPr>
        <p:spPr>
          <a:xfrm>
            <a:off x="40459" y="6505519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F4EBB61-CAA3-3C47-95FA-4D0AAAE02066}"/>
              </a:ext>
            </a:extLst>
          </p:cNvPr>
          <p:cNvSpPr/>
          <p:nvPr/>
        </p:nvSpPr>
        <p:spPr>
          <a:xfrm>
            <a:off x="1580558" y="6370195"/>
            <a:ext cx="1316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(2x parameters)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B82C5F4-C041-0942-9CD2-F4B92EDE0B7C}"/>
              </a:ext>
            </a:extLst>
          </p:cNvPr>
          <p:cNvSpPr/>
          <p:nvPr/>
        </p:nvSpPr>
        <p:spPr>
          <a:xfrm>
            <a:off x="3368444" y="6383147"/>
            <a:ext cx="13163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(2x parameters)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39C875E-662D-8248-8FD4-EE5AF99094E1}"/>
                  </a:ext>
                </a:extLst>
              </p:cNvPr>
              <p:cNvSpPr/>
              <p:nvPr/>
            </p:nvSpPr>
            <p:spPr>
              <a:xfrm>
                <a:off x="6562798" y="6494719"/>
                <a:ext cx="21600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Output Layer: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7 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7 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39C875E-662D-8248-8FD4-EE5AF9909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798" y="6494719"/>
                <a:ext cx="2160015" cy="307777"/>
              </a:xfrm>
              <a:prstGeom prst="rect">
                <a:avLst/>
              </a:prstGeom>
              <a:blipFill>
                <a:blip r:embed="rId9"/>
                <a:stretch>
                  <a:fillRect l="-58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AA79A697-C9CC-B24C-8C9B-B942B2710B97}"/>
              </a:ext>
            </a:extLst>
          </p:cNvPr>
          <p:cNvSpPr/>
          <p:nvPr/>
        </p:nvSpPr>
        <p:spPr>
          <a:xfrm>
            <a:off x="8779537" y="6477916"/>
            <a:ext cx="1515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Layer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976201D-1FE4-0B47-86B9-712898ABCBCE}"/>
              </a:ext>
            </a:extLst>
          </p:cNvPr>
          <p:cNvSpPr/>
          <p:nvPr/>
        </p:nvSpPr>
        <p:spPr>
          <a:xfrm>
            <a:off x="5163560" y="635894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(2x parameters)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81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Bayesian Model (Monte Carlo Dropout)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87F41-9794-E542-A5D7-1B1C6B7FF429}"/>
              </a:ext>
            </a:extLst>
          </p:cNvPr>
          <p:cNvSpPr txBox="1"/>
          <p:nvPr/>
        </p:nvSpPr>
        <p:spPr>
          <a:xfrm>
            <a:off x="0" y="1061320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Neural Networks: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A8A793-91B0-2E49-883B-4C4AF4FAD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757" y="1023781"/>
            <a:ext cx="1780649" cy="5566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23D427-C817-6F49-ABC2-D39260612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" y="1435357"/>
            <a:ext cx="9486900" cy="162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187597-5CA2-B240-9742-680BD30E99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65" y="1866301"/>
            <a:ext cx="404570" cy="3446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3ED377-A7B4-4D4D-82AC-F54AE5E6C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03" y="1471901"/>
            <a:ext cx="404570" cy="3446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2D97D-75EC-494F-A7C6-BAA1B8A00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09" y="2261778"/>
            <a:ext cx="404570" cy="3446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D56385-AA66-B247-BECC-46D8F3D456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" y="3243519"/>
            <a:ext cx="9486900" cy="1625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9C931D-8266-8745-AD65-5F7977036A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74" y="3313651"/>
            <a:ext cx="404570" cy="3446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953744-313D-A843-8983-0D0E36F10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03" y="3288916"/>
            <a:ext cx="404570" cy="3446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83109C-B8D8-2B4D-A6E1-21B2844C7E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09" y="4104887"/>
            <a:ext cx="404570" cy="3446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5610299-3B7D-3B48-8C5D-EC0929F0CA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20" y="1511590"/>
            <a:ext cx="404570" cy="3904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E3FAFA3-4C70-B745-BA64-4A76CEBA09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44" y="1867135"/>
            <a:ext cx="404570" cy="3904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71A873-3F67-814F-9D47-4D17E3BBC4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5" y="2132834"/>
            <a:ext cx="404570" cy="39045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7DC11F-0F5B-2347-A06F-5EB0313AC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40" y="2490308"/>
            <a:ext cx="404570" cy="3904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14119E-A338-C344-9AD2-E32D518076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401" y="1435354"/>
            <a:ext cx="404570" cy="39045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053D490-B95A-284B-870D-E39B03E97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935" y="1811557"/>
            <a:ext cx="404570" cy="3904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1E6280D-2BA6-D443-B626-BF98B230D9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362" y="2103474"/>
            <a:ext cx="404570" cy="39045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DCBB185-30CE-6548-8021-A33F0DD9FA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076" y="2546648"/>
            <a:ext cx="404570" cy="3904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B7CA3DC-3217-8549-9582-F33DEA603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80" y="1448176"/>
            <a:ext cx="404570" cy="39045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82955B4-1572-664B-9CF9-6759AED720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69" y="1816535"/>
            <a:ext cx="404570" cy="3904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F42A927-127D-2C4E-9812-9E58178D2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86" y="2140379"/>
            <a:ext cx="404570" cy="39045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CBA33B1-9A3E-AE43-B861-75D828B992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36" y="2528205"/>
            <a:ext cx="404570" cy="3904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BE70BA2-6548-DF48-B521-B310D9F57B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74" y="3371926"/>
            <a:ext cx="404570" cy="39045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4ABD43A-818F-3C44-9ED9-D7046CCABF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7" y="3687963"/>
            <a:ext cx="404570" cy="3904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D32E388-F708-4945-BDBA-2754B5DB8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9" y="4054344"/>
            <a:ext cx="404570" cy="39045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9AA7F40-5C7E-A542-A7C7-DEBAA72547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40" y="4327635"/>
            <a:ext cx="404570" cy="39045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593DBBC-B4C7-0141-8DB3-8E98AF6F1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81" y="3233771"/>
            <a:ext cx="404570" cy="39045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AB55758-985E-E144-AAA3-C6DD31BFA1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52" y="3504988"/>
            <a:ext cx="404570" cy="39045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94EE7F0-8227-0242-944A-B11DB5286B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362" y="3909659"/>
            <a:ext cx="404570" cy="39045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2C87464-2457-224B-928F-AF71729EDF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36" y="4251335"/>
            <a:ext cx="404570" cy="39045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1872A75-A5A7-E74B-9A9A-79653438A8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72" y="3247115"/>
            <a:ext cx="404570" cy="39045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305895-3F22-DF4F-9486-05E875ED8F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905" y="3611693"/>
            <a:ext cx="404570" cy="39045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0465C1B-F82E-984E-BA6E-8BCCC991C4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39" y="3972464"/>
            <a:ext cx="404570" cy="3904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D6FE7FA-F638-114B-AE14-7484AB9158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592" y="4315980"/>
            <a:ext cx="404570" cy="390457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A299804-90D5-604E-AF5A-CF9FEF0BD0A5}"/>
              </a:ext>
            </a:extLst>
          </p:cNvPr>
          <p:cNvSpPr/>
          <p:nvPr/>
        </p:nvSpPr>
        <p:spPr>
          <a:xfrm>
            <a:off x="40459" y="6505519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F4EBB61-CAA3-3C47-95FA-4D0AAAE02066}"/>
              </a:ext>
            </a:extLst>
          </p:cNvPr>
          <p:cNvSpPr/>
          <p:nvPr/>
        </p:nvSpPr>
        <p:spPr>
          <a:xfrm>
            <a:off x="1580558" y="6370195"/>
            <a:ext cx="1316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(2x parameters)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B82C5F4-C041-0942-9CD2-F4B92EDE0B7C}"/>
              </a:ext>
            </a:extLst>
          </p:cNvPr>
          <p:cNvSpPr/>
          <p:nvPr/>
        </p:nvSpPr>
        <p:spPr>
          <a:xfrm>
            <a:off x="3368444" y="6383147"/>
            <a:ext cx="13163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(2x parameters)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39C875E-662D-8248-8FD4-EE5AF99094E1}"/>
                  </a:ext>
                </a:extLst>
              </p:cNvPr>
              <p:cNvSpPr/>
              <p:nvPr/>
            </p:nvSpPr>
            <p:spPr>
              <a:xfrm>
                <a:off x="6562798" y="6494719"/>
                <a:ext cx="21600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Output Layer: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7 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7 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39C875E-662D-8248-8FD4-EE5AF9909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798" y="6494719"/>
                <a:ext cx="2160015" cy="307777"/>
              </a:xfrm>
              <a:prstGeom prst="rect">
                <a:avLst/>
              </a:prstGeom>
              <a:blipFill>
                <a:blip r:embed="rId9"/>
                <a:stretch>
                  <a:fillRect l="-58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AA79A697-C9CC-B24C-8C9B-B942B2710B97}"/>
              </a:ext>
            </a:extLst>
          </p:cNvPr>
          <p:cNvSpPr/>
          <p:nvPr/>
        </p:nvSpPr>
        <p:spPr>
          <a:xfrm>
            <a:off x="8779537" y="6477916"/>
            <a:ext cx="1515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Layer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976201D-1FE4-0B47-86B9-712898ABCBCE}"/>
              </a:ext>
            </a:extLst>
          </p:cNvPr>
          <p:cNvSpPr/>
          <p:nvPr/>
        </p:nvSpPr>
        <p:spPr>
          <a:xfrm>
            <a:off x="5163560" y="635894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(2x parameters)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C1D418-B207-6C44-9370-AF5E834AB98A}"/>
              </a:ext>
            </a:extLst>
          </p:cNvPr>
          <p:cNvSpPr/>
          <p:nvPr/>
        </p:nvSpPr>
        <p:spPr>
          <a:xfrm>
            <a:off x="40459" y="4870271"/>
            <a:ext cx="1620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4160087-9ACB-B746-93F2-71BF28491D0C}"/>
                  </a:ext>
                </a:extLst>
              </p:cNvPr>
              <p:cNvSpPr/>
              <p:nvPr/>
            </p:nvSpPr>
            <p:spPr>
              <a:xfrm>
                <a:off x="12790" y="5161080"/>
                <a:ext cx="4768100" cy="496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|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𝜎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)=</m:t>
                    </m:r>
                    <m:nary>
                      <m:naryPr>
                        <m:chr m:val="∏"/>
                        <m:limLoc m:val="undOvr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exp</m:t>
                        </m:r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 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4160087-9ACB-B746-93F2-71BF28491D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0" y="5161080"/>
                <a:ext cx="4768100" cy="496996"/>
              </a:xfrm>
              <a:prstGeom prst="rect">
                <a:avLst/>
              </a:prstGeom>
              <a:blipFill>
                <a:blip r:embed="rId10"/>
                <a:stretch>
                  <a:fillRect t="-75000" b="-1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1C2E7DF-B075-1E4D-8920-589BF27FCCF3}"/>
                  </a:ext>
                </a:extLst>
              </p:cNvPr>
              <p:cNvSpPr/>
              <p:nvPr/>
            </p:nvSpPr>
            <p:spPr>
              <a:xfrm>
                <a:off x="28351" y="5596329"/>
                <a:ext cx="4743199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𝑁𝐿𝐿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𝑁𝐿𝐿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 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1C2E7DF-B075-1E4D-8920-589BF27FC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1" y="5596329"/>
                <a:ext cx="4743199" cy="848566"/>
              </a:xfrm>
              <a:prstGeom prst="rect">
                <a:avLst/>
              </a:prstGeom>
              <a:blipFill>
                <a:blip r:embed="rId11"/>
                <a:stretch>
                  <a:fillRect t="-100000" r="-4545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5500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47" name="CuadroTexto 1">
            <a:extLst>
              <a:ext uri="{FF2B5EF4-FFF2-40B4-BE49-F238E27FC236}">
                <a16:creationId xmlns:a16="http://schemas.microsoft.com/office/drawing/2014/main" id="{F86E9A1D-BE1A-499C-9F6E-C2F56998DFE1}"/>
              </a:ext>
            </a:extLst>
          </p:cNvPr>
          <p:cNvSpPr txBox="1"/>
          <p:nvPr/>
        </p:nvSpPr>
        <p:spPr>
          <a:xfrm>
            <a:off x="332161" y="124024"/>
            <a:ext cx="971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Langmuir Probes: Motivation</a:t>
            </a:r>
          </a:p>
        </p:txBody>
      </p:sp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3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890912-E47B-4B3C-894F-73C7A5594FCE}"/>
              </a:ext>
            </a:extLst>
          </p:cNvPr>
          <p:cNvSpPr/>
          <p:nvPr/>
        </p:nvSpPr>
        <p:spPr>
          <a:xfrm>
            <a:off x="0" y="1139216"/>
            <a:ext cx="11870048" cy="2421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SzPts val="2100"/>
              <a:buFont typeface="Wingdings" pitchFamily="2" charset="2"/>
              <a:buChar char="§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SzPts val="2100"/>
              <a:buFont typeface="Wingdings" pitchFamily="2" charset="2"/>
              <a:buChar char="§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 of the knowledge on gas discharges has come from experimental approaches using Langmuir probes and spectroscopic techniques</a:t>
            </a:r>
          </a:p>
          <a:p>
            <a:pPr marL="457200" indent="-457200" algn="just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C1CA7D-B4FC-B242-8C67-258DDAE6D634}"/>
              </a:ext>
            </a:extLst>
          </p:cNvPr>
          <p:cNvGrpSpPr>
            <a:grpSpLocks noChangeAspect="1"/>
          </p:cNvGrpSpPr>
          <p:nvPr/>
        </p:nvGrpSpPr>
        <p:grpSpPr>
          <a:xfrm>
            <a:off x="3594462" y="3429000"/>
            <a:ext cx="5003076" cy="2800202"/>
            <a:chOff x="5793587" y="1344907"/>
            <a:chExt cx="2833522" cy="15859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DFC669-0584-9B40-9511-3D5781BC4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7709" y="1344907"/>
              <a:ext cx="2819400" cy="158591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185B1D-E5AC-6B42-AA8B-B27CD341014D}"/>
                </a:ext>
              </a:extLst>
            </p:cNvPr>
            <p:cNvSpPr txBox="1"/>
            <p:nvPr/>
          </p:nvSpPr>
          <p:spPr>
            <a:xfrm>
              <a:off x="5793587" y="1344907"/>
              <a:ext cx="1686460" cy="338098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867" b="1" dirty="0">
                  <a:solidFill>
                    <a:srgbClr val="C00000"/>
                  </a:solidFill>
                </a:rPr>
                <a:t>Langmuir probe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0297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Deep Neural Networks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587F41-9794-E542-A5D7-1B1C6B7FF429}"/>
                  </a:ext>
                </a:extLst>
              </p:cNvPr>
              <p:cNvSpPr txBox="1"/>
              <p:nvPr/>
            </p:nvSpPr>
            <p:spPr>
              <a:xfrm>
                <a:off x="0" y="1061320"/>
                <a:ext cx="10114451" cy="8262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Probabilistic Deep Neural Networks Architectures: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Non-Bayesian DNN: 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all hyperbolic tangent functions, A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Dense layers: (19, 50, 50, 50, 50, 50, 50, 30, 30, 20, 14, Gaussian distribution layer) (9 hidden layers)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10,000 epochs 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1−4.15∗</m:t>
                            </m:r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0.75</m:t>
                        </m:r>
                      </m:sup>
                    </m:sSup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Adam optimization algorithm: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0.9 and 0.999</a:t>
                </a: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Bayesian DNN approximated via Variational Inference technique: 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all hyperbolic tangent functions 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Dense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Flipout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/Re-parameterization layers: (19,60,50,30,30,30,30,14, gaussian distribution layer) (6 hidden layers)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∗10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10,000 epochs, Adam optimization algorithm: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0.9 and 0.999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Bayesian DNN approximated via Monte Carlo Dropout method: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all hyperbolic tangent functions 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Dense layers: (19, 300, 300, 300, 300, 200, 200, 200, 200, 200, 200, 14, exponential distribution layer) (10 hidden layers)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 dropout layer in between and after the last 200 nodes layer. 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Dropout Rate: 10% 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25,000 epochs, Adam optimization algorithm: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0.9 and 0.999</a:t>
                </a: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K.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Shojaei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et. al., 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preparation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587F41-9794-E542-A5D7-1B1C6B7FF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61320"/>
                <a:ext cx="10114451" cy="8262518"/>
              </a:xfrm>
              <a:prstGeom prst="rect">
                <a:avLst/>
              </a:prstGeom>
              <a:blipFill>
                <a:blip r:embed="rId5"/>
                <a:stretch>
                  <a:fillRect l="-1004" t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DA8A793-91B0-2E49-883B-4C4AF4FAD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757" y="1023781"/>
            <a:ext cx="1780649" cy="55662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176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Deep Neural Networks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C2229-F2D5-EE40-AE95-4FB3BF3872F7}"/>
                  </a:ext>
                </a:extLst>
              </p:cNvPr>
              <p:cNvSpPr txBox="1"/>
              <p:nvPr/>
            </p:nvSpPr>
            <p:spPr>
              <a:xfrm>
                <a:off x="148282" y="985190"/>
                <a:ext cx="11716734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Metrics used to Analyze the performance of networks: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 of Determination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and Mean Absolute Percentage Difference (MAPE)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C2229-F2D5-EE40-AE95-4FB3BF387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2" y="985190"/>
                <a:ext cx="11716734" cy="861774"/>
              </a:xfrm>
              <a:prstGeom prst="rect">
                <a:avLst/>
              </a:prstGeom>
              <a:blipFill>
                <a:blip r:embed="rId7"/>
                <a:stretch>
                  <a:fillRect l="-758" t="-7246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2E80970-11B9-4647-B14B-694A7FBD717A}"/>
              </a:ext>
            </a:extLst>
          </p:cNvPr>
          <p:cNvSpPr/>
          <p:nvPr/>
        </p:nvSpPr>
        <p:spPr>
          <a:xfrm>
            <a:off x="12288" y="6488668"/>
            <a:ext cx="25536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Shojaei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et. al.,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preparation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83DE55-A23A-994A-9B2F-F1C291B2F7CA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878" y="1966450"/>
            <a:ext cx="6248400" cy="414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07BC93D-96FB-BD41-9471-3E12F234BC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288033"/>
                  </p:ext>
                </p:extLst>
              </p:nvPr>
            </p:nvGraphicFramePr>
            <p:xfrm>
              <a:off x="148282" y="2072956"/>
              <a:ext cx="4856203" cy="328987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73262">
                      <a:extLst>
                        <a:ext uri="{9D8B030D-6E8A-4147-A177-3AD203B41FA5}">
                          <a16:colId xmlns:a16="http://schemas.microsoft.com/office/drawing/2014/main" val="1566693126"/>
                        </a:ext>
                      </a:extLst>
                    </a:gridCol>
                    <a:gridCol w="1209819">
                      <a:extLst>
                        <a:ext uri="{9D8B030D-6E8A-4147-A177-3AD203B41FA5}">
                          <a16:colId xmlns:a16="http://schemas.microsoft.com/office/drawing/2014/main" val="2069267575"/>
                        </a:ext>
                      </a:extLst>
                    </a:gridCol>
                    <a:gridCol w="1389260">
                      <a:extLst>
                        <a:ext uri="{9D8B030D-6E8A-4147-A177-3AD203B41FA5}">
                          <a16:colId xmlns:a16="http://schemas.microsoft.com/office/drawing/2014/main" val="4245361526"/>
                        </a:ext>
                      </a:extLst>
                    </a:gridCol>
                    <a:gridCol w="1183862">
                      <a:extLst>
                        <a:ext uri="{9D8B030D-6E8A-4147-A177-3AD203B41FA5}">
                          <a16:colId xmlns:a16="http://schemas.microsoft.com/office/drawing/2014/main" val="1606770038"/>
                        </a:ext>
                      </a:extLst>
                    </a:gridCol>
                  </a:tblGrid>
                  <a:tr h="36375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Model</a:t>
                          </a:r>
                          <a:endParaRPr lang="en-US" sz="1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749238"/>
                      </a:ext>
                    </a:extLst>
                  </a:tr>
                  <a:tr h="4243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R2 Score: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Non-Bayes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Bayes (MCD)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Bayes (VI)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42421707"/>
                      </a:ext>
                    </a:extLst>
                  </a:tr>
                  <a:tr h="36375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a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0.73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0.86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0.85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56659354"/>
                      </a:ext>
                    </a:extLst>
                  </a:tr>
                  <a:tr h="36375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b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0.74</a:t>
                          </a:r>
                          <a:endParaRPr lang="en-US" sz="14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0.82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0.78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85242872"/>
                      </a:ext>
                    </a:extLst>
                  </a:tr>
                  <a:tr h="36375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0.74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0.77</a:t>
                          </a:r>
                          <a:endParaRPr lang="en-US" sz="14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0.79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60471934"/>
                      </a:ext>
                    </a:extLst>
                  </a:tr>
                  <a:tr h="34148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d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0.76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0.87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0.87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32737918"/>
                      </a:ext>
                    </a:extLst>
                  </a:tr>
                  <a:tr h="36375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e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0.89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0.89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0.89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70515952"/>
                      </a:ext>
                    </a:extLst>
                  </a:tr>
                  <a:tr h="36375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g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0.92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0.95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0.94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28638555"/>
                      </a:ext>
                    </a:extLst>
                  </a:tr>
                  <a:tr h="34148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0.96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0.96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0.94</a:t>
                          </a:r>
                          <a:endParaRPr lang="en-US" sz="14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513132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07BC93D-96FB-BD41-9471-3E12F234BC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288033"/>
                  </p:ext>
                </p:extLst>
              </p:nvPr>
            </p:nvGraphicFramePr>
            <p:xfrm>
              <a:off x="148282" y="2072956"/>
              <a:ext cx="4856203" cy="328987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73262">
                      <a:extLst>
                        <a:ext uri="{9D8B030D-6E8A-4147-A177-3AD203B41FA5}">
                          <a16:colId xmlns:a16="http://schemas.microsoft.com/office/drawing/2014/main" val="1566693126"/>
                        </a:ext>
                      </a:extLst>
                    </a:gridCol>
                    <a:gridCol w="1209819">
                      <a:extLst>
                        <a:ext uri="{9D8B030D-6E8A-4147-A177-3AD203B41FA5}">
                          <a16:colId xmlns:a16="http://schemas.microsoft.com/office/drawing/2014/main" val="2069267575"/>
                        </a:ext>
                      </a:extLst>
                    </a:gridCol>
                    <a:gridCol w="1389260">
                      <a:extLst>
                        <a:ext uri="{9D8B030D-6E8A-4147-A177-3AD203B41FA5}">
                          <a16:colId xmlns:a16="http://schemas.microsoft.com/office/drawing/2014/main" val="4245361526"/>
                        </a:ext>
                      </a:extLst>
                    </a:gridCol>
                    <a:gridCol w="1183862">
                      <a:extLst>
                        <a:ext uri="{9D8B030D-6E8A-4147-A177-3AD203B41FA5}">
                          <a16:colId xmlns:a16="http://schemas.microsoft.com/office/drawing/2014/main" val="1606770038"/>
                        </a:ext>
                      </a:extLst>
                    </a:gridCol>
                  </a:tblGrid>
                  <a:tr h="36375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Model</a:t>
                          </a:r>
                          <a:endParaRPr lang="en-US" sz="11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749238"/>
                      </a:ext>
                    </a:extLst>
                  </a:tr>
                  <a:tr h="4243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R2 Score: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Non-Bayes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Bayes (MCD)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Bayes (VI)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42421707"/>
                      </a:ext>
                    </a:extLst>
                  </a:tr>
                  <a:tr h="36375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a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0.73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0.86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0.85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56659354"/>
                      </a:ext>
                    </a:extLst>
                  </a:tr>
                  <a:tr h="36375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b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0.74</a:t>
                          </a:r>
                          <a:endParaRPr lang="en-US" sz="14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0.82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0.78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85242872"/>
                      </a:ext>
                    </a:extLst>
                  </a:tr>
                  <a:tr h="36375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0.74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0.77</a:t>
                          </a:r>
                          <a:endParaRPr lang="en-US" sz="14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0.79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60471934"/>
                      </a:ext>
                    </a:extLst>
                  </a:tr>
                  <a:tr h="34148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d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0.76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0.87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0.87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32737918"/>
                      </a:ext>
                    </a:extLst>
                  </a:tr>
                  <a:tr h="36375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e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0.89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0.89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0.89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70515952"/>
                      </a:ext>
                    </a:extLst>
                  </a:tr>
                  <a:tr h="36375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g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0.92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0.95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0.94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28638555"/>
                      </a:ext>
                    </a:extLst>
                  </a:tr>
                  <a:tr h="3414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9"/>
                          <a:stretch>
                            <a:fillRect t="-870370" r="-354118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0.96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0.96</a:t>
                          </a:r>
                          <a:endParaRPr lang="en-US" sz="14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0.94</a:t>
                          </a:r>
                          <a:endParaRPr lang="en-US" sz="14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51313265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4996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Deep Neural Networks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32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C064D8-D79B-D648-8091-769C0E7E9C1E}"/>
              </a:ext>
            </a:extLst>
          </p:cNvPr>
          <p:cNvSpPr txBox="1"/>
          <p:nvPr/>
        </p:nvSpPr>
        <p:spPr>
          <a:xfrm>
            <a:off x="-13252" y="985191"/>
            <a:ext cx="114940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with an input similar to the data models were trained on.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 500 times and sampled from the predicted Gaussian distributions for each model.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500 predictions are summarized by a mean and the 95%prediction interval.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16C286-A942-F34F-908F-EC1430AAE8FD}"/>
              </a:ext>
            </a:extLst>
          </p:cNvPr>
          <p:cNvSpPr/>
          <p:nvPr/>
        </p:nvSpPr>
        <p:spPr>
          <a:xfrm>
            <a:off x="-13252" y="6488668"/>
            <a:ext cx="25536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Shojaei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et. al.,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preparation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BEC5B-93C3-1B4B-8F5D-34D89C870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042" y="2930256"/>
            <a:ext cx="3982720" cy="2346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12ACC9-AC1F-E346-8594-083E4855B6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636" y="2930256"/>
            <a:ext cx="3982720" cy="25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6F8204-5887-6544-9B25-0E6A4E4A56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" y="2930256"/>
            <a:ext cx="3982720" cy="23469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711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Deep Neural Networks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31A3F9-165F-7E4D-AC51-F9DD2ABB622F}"/>
              </a:ext>
            </a:extLst>
          </p:cNvPr>
          <p:cNvSpPr/>
          <p:nvPr/>
        </p:nvSpPr>
        <p:spPr>
          <a:xfrm>
            <a:off x="-1" y="1126704"/>
            <a:ext cx="109882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with an input dissimilar to the data models were trained on.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 500 times and sampled from the predicted Gaussian distributions for each model.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500 predictions are summarized by a mean and the 95%prediction interval.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7BDC6-8B5B-4D4C-874C-D2DC0D20759D}"/>
              </a:ext>
            </a:extLst>
          </p:cNvPr>
          <p:cNvSpPr/>
          <p:nvPr/>
        </p:nvSpPr>
        <p:spPr>
          <a:xfrm>
            <a:off x="12288" y="6488668"/>
            <a:ext cx="25536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Shojaei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et. al.,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preparation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482F3A-3C57-3C4C-BD73-DCC3874EC1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06" y="2797142"/>
            <a:ext cx="3942080" cy="25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44389F-D25E-5E49-902C-328B8771A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64" y="2797142"/>
            <a:ext cx="3947200" cy="23500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A77012-BF12-1F42-AAFA-4CF080C2B9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2" y="2797142"/>
            <a:ext cx="3942080" cy="23469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870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47" name="CuadroTexto 1">
            <a:extLst>
              <a:ext uri="{FF2B5EF4-FFF2-40B4-BE49-F238E27FC236}">
                <a16:creationId xmlns:a16="http://schemas.microsoft.com/office/drawing/2014/main" id="{F86E9A1D-BE1A-499C-9F6E-C2F56998DFE1}"/>
              </a:ext>
            </a:extLst>
          </p:cNvPr>
          <p:cNvSpPr txBox="1"/>
          <p:nvPr/>
        </p:nvSpPr>
        <p:spPr>
          <a:xfrm>
            <a:off x="332161" y="124024"/>
            <a:ext cx="971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34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890912-E47B-4B3C-894F-73C7A5594FCE}"/>
              </a:ext>
            </a:extLst>
          </p:cNvPr>
          <p:cNvSpPr/>
          <p:nvPr/>
        </p:nvSpPr>
        <p:spPr>
          <a:xfrm>
            <a:off x="41039" y="1139216"/>
            <a:ext cx="11758238" cy="500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ts val="21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2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 Langmuir probe and Spectroscopy setup to simultaneously perform measurements and automated data processing to monitor the quality of measurements in real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ts val="21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and implemented a non-Bayesian and 2 Bayesian deep neural networks in TensorFlow to make inference of plasma properties from plasma emission spectra. </a:t>
            </a:r>
            <a:endParaRPr lang="en-US" sz="2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507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47" name="CuadroTexto 1">
            <a:extLst>
              <a:ext uri="{FF2B5EF4-FFF2-40B4-BE49-F238E27FC236}">
                <a16:creationId xmlns:a16="http://schemas.microsoft.com/office/drawing/2014/main" id="{F86E9A1D-BE1A-499C-9F6E-C2F56998DFE1}"/>
              </a:ext>
            </a:extLst>
          </p:cNvPr>
          <p:cNvSpPr txBox="1"/>
          <p:nvPr/>
        </p:nvSpPr>
        <p:spPr>
          <a:xfrm>
            <a:off x="332161" y="124024"/>
            <a:ext cx="971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Langmuir Probes</a:t>
            </a:r>
          </a:p>
        </p:txBody>
      </p:sp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4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890912-E47B-4B3C-894F-73C7A5594FCE}"/>
              </a:ext>
            </a:extLst>
          </p:cNvPr>
          <p:cNvSpPr/>
          <p:nvPr/>
        </p:nvSpPr>
        <p:spPr>
          <a:xfrm>
            <a:off x="332161" y="1340410"/>
            <a:ext cx="10801060" cy="5283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probes have been used as early as the beginning of the 20</a:t>
            </a:r>
            <a:r>
              <a:rPr lang="en-US" sz="2600" kern="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century</a:t>
            </a:r>
          </a:p>
          <a:p>
            <a:pPr marL="914400" lvl="1" indent="-457200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Truly came into fruition with Langmuir’s work</a:t>
            </a:r>
          </a:p>
          <a:p>
            <a:pPr marL="914400" lvl="1" indent="-457200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developed by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Druyvestyn</a:t>
            </a:r>
            <a:endParaRPr lang="en-US" sz="2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26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Druyvestyn</a:t>
            </a:r>
            <a:r>
              <a:rPr lang="en-US" sz="2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we are able to directly determine the electron-energy distribution function (EEDF, </a:t>
            </a:r>
            <a:r>
              <a:rPr lang="en-US" sz="2600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F(E)</a:t>
            </a:r>
            <a:r>
              <a:rPr lang="en-US" sz="2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and thus probability function (EEPF, </a:t>
            </a:r>
            <a:r>
              <a:rPr lang="en-US" sz="2600" i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600" i="1" kern="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600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</a:t>
            </a:r>
            <a:r>
              <a:rPr lang="en-US" sz="2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)), from the second derivative of the probe current.</a:t>
            </a:r>
          </a:p>
          <a:p>
            <a:pPr marL="457200" indent="-457200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ts val="21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9B15EE-3239-4038-B521-3071A469EB83}"/>
              </a:ext>
            </a:extLst>
          </p:cNvPr>
          <p:cNvSpPr/>
          <p:nvPr/>
        </p:nvSpPr>
        <p:spPr>
          <a:xfrm>
            <a:off x="31374" y="6356814"/>
            <a:ext cx="114026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Mott-Smith H M and Langmuir I 1926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Phys. Rev. 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727</a:t>
            </a:r>
            <a:b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J.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Druyvesteyn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Z. Phys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64, pp. 781–798, 1930</a:t>
            </a:r>
          </a:p>
          <a:p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F9293D-014B-4B4C-B35B-11F640365873}"/>
                  </a:ext>
                </a:extLst>
              </p:cNvPr>
              <p:cNvSpPr txBox="1"/>
              <p:nvPr/>
            </p:nvSpPr>
            <p:spPr>
              <a:xfrm>
                <a:off x="2999874" y="4926498"/>
                <a:ext cx="4923435" cy="1182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𝑚𝑉</m:t>
                              </m:r>
                            </m:den>
                          </m:f>
                        </m:e>
                      </m:rad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F9293D-014B-4B4C-B35B-11F640365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874" y="4926498"/>
                <a:ext cx="4923435" cy="11821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6581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47" name="CuadroTexto 1">
            <a:extLst>
              <a:ext uri="{FF2B5EF4-FFF2-40B4-BE49-F238E27FC236}">
                <a16:creationId xmlns:a16="http://schemas.microsoft.com/office/drawing/2014/main" id="{F86E9A1D-BE1A-499C-9F6E-C2F56998DFE1}"/>
              </a:ext>
            </a:extLst>
          </p:cNvPr>
          <p:cNvSpPr txBox="1"/>
          <p:nvPr/>
        </p:nvSpPr>
        <p:spPr>
          <a:xfrm>
            <a:off x="332161" y="124024"/>
            <a:ext cx="971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Langmuir Probes</a:t>
            </a:r>
          </a:p>
        </p:txBody>
      </p:sp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5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890912-E47B-4B3C-894F-73C7A5594FCE}"/>
              </a:ext>
            </a:extLst>
          </p:cNvPr>
          <p:cNvSpPr/>
          <p:nvPr/>
        </p:nvSpPr>
        <p:spPr>
          <a:xfrm>
            <a:off x="332161" y="1340410"/>
            <a:ext cx="10801060" cy="2374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2600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F(E) </a:t>
            </a:r>
            <a:r>
              <a:rPr lang="en-US" sz="2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2600" i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600" i="1" kern="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600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r>
              <a:rPr lang="en-US" sz="2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we can determine electron density and temperature</a:t>
            </a:r>
          </a:p>
          <a:p>
            <a:pPr marL="457200" indent="-457200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ts val="21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9B15EE-3239-4038-B521-3071A469EB83}"/>
              </a:ext>
            </a:extLst>
          </p:cNvPr>
          <p:cNvSpPr/>
          <p:nvPr/>
        </p:nvSpPr>
        <p:spPr>
          <a:xfrm>
            <a:off x="31374" y="6212846"/>
            <a:ext cx="1140263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Mott-Smith H M and Langmuir I 1926 </a:t>
            </a:r>
            <a:r>
              <a:rPr lang="en-US" sz="1100" i="1" dirty="0"/>
              <a:t>Phys. Rev. </a:t>
            </a:r>
            <a:r>
              <a:rPr lang="en-US" sz="1100" b="1" dirty="0"/>
              <a:t>28 </a:t>
            </a:r>
            <a:r>
              <a:rPr lang="en-US" sz="1100" dirty="0"/>
              <a:t>727</a:t>
            </a:r>
            <a:br>
              <a:rPr lang="en-US" sz="1100" dirty="0"/>
            </a:br>
            <a:r>
              <a:rPr lang="en-US" sz="1100" dirty="0"/>
              <a:t>M. J. </a:t>
            </a:r>
            <a:r>
              <a:rPr lang="en-US" sz="1100" dirty="0" err="1"/>
              <a:t>Druyvesteyn</a:t>
            </a:r>
            <a:r>
              <a:rPr lang="en-US" sz="1100" dirty="0"/>
              <a:t>, </a:t>
            </a:r>
            <a:r>
              <a:rPr lang="en-US" sz="1100" i="1" dirty="0"/>
              <a:t>Z. Phys</a:t>
            </a:r>
            <a:r>
              <a:rPr lang="en-US" sz="1100" dirty="0"/>
              <a:t>, vol. 64, pp. 781–798, 1930</a:t>
            </a:r>
          </a:p>
          <a:p>
            <a:r>
              <a:rPr lang="en-US" sz="1100" dirty="0"/>
              <a:t>Lieberman M A and Lichtenberg A J 2005 </a:t>
            </a:r>
            <a:r>
              <a:rPr lang="en-US" sz="1100" i="1" dirty="0"/>
              <a:t>Principles of Plasma Discharges and Materials Processing </a:t>
            </a:r>
            <a:r>
              <a:rPr lang="en-US" sz="1100" dirty="0"/>
              <a:t>(New York: Wiley)</a:t>
            </a:r>
          </a:p>
          <a:p>
            <a:endParaRPr lang="en-US" sz="1100" dirty="0"/>
          </a:p>
          <a:p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F9293D-014B-4B4C-B35B-11F640365873}"/>
                  </a:ext>
                </a:extLst>
              </p:cNvPr>
              <p:cNvSpPr txBox="1"/>
              <p:nvPr/>
            </p:nvSpPr>
            <p:spPr>
              <a:xfrm>
                <a:off x="1172565" y="2144740"/>
                <a:ext cx="4923435" cy="1182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𝑚𝑉</m:t>
                              </m:r>
                            </m:den>
                          </m:f>
                        </m:e>
                      </m:rad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F9293D-014B-4B4C-B35B-11F640365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565" y="2144740"/>
                <a:ext cx="4923435" cy="11821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D58856-B240-4EB4-AB6E-811D9DAF4F92}"/>
                  </a:ext>
                </a:extLst>
              </p:cNvPr>
              <p:cNvSpPr txBox="1"/>
              <p:nvPr/>
            </p:nvSpPr>
            <p:spPr>
              <a:xfrm>
                <a:off x="1665158" y="3482680"/>
                <a:ext cx="2346283" cy="11719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D58856-B240-4EB4-AB6E-811D9DAF4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158" y="3482680"/>
                <a:ext cx="2346283" cy="1171924"/>
              </a:xfrm>
              <a:prstGeom prst="rect">
                <a:avLst/>
              </a:prstGeom>
              <a:blipFill>
                <a:blip r:embed="rId6"/>
                <a:stretch>
                  <a:fillRect l="-25946" t="-129032" r="-2703" b="-193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E360FA-5BA1-4AA8-92CA-7A6E6F6B2BC1}"/>
                  </a:ext>
                </a:extLst>
              </p:cNvPr>
              <p:cNvSpPr txBox="1"/>
              <p:nvPr/>
            </p:nvSpPr>
            <p:spPr>
              <a:xfrm>
                <a:off x="1665158" y="4810361"/>
                <a:ext cx="3808863" cy="11719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limLoc m:val="undOvr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E360FA-5BA1-4AA8-92CA-7A6E6F6B2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158" y="4810361"/>
                <a:ext cx="3808863" cy="1171924"/>
              </a:xfrm>
              <a:prstGeom prst="rect">
                <a:avLst/>
              </a:prstGeom>
              <a:blipFill>
                <a:blip r:embed="rId7"/>
                <a:stretch>
                  <a:fillRect l="-1661" t="-129032" r="-997" b="-193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46589EC-977E-5D42-B8D8-D3BECD58FD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78" y="2443614"/>
            <a:ext cx="4340743" cy="3255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321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47" name="CuadroTexto 1">
            <a:extLst>
              <a:ext uri="{FF2B5EF4-FFF2-40B4-BE49-F238E27FC236}">
                <a16:creationId xmlns:a16="http://schemas.microsoft.com/office/drawing/2014/main" id="{F86E9A1D-BE1A-499C-9F6E-C2F56998DFE1}"/>
              </a:ext>
            </a:extLst>
          </p:cNvPr>
          <p:cNvSpPr txBox="1"/>
          <p:nvPr/>
        </p:nvSpPr>
        <p:spPr>
          <a:xfrm>
            <a:off x="332161" y="124024"/>
            <a:ext cx="971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Langmuir Probes</a:t>
            </a:r>
          </a:p>
        </p:txBody>
      </p:sp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6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890912-E47B-4B3C-894F-73C7A5594FCE}"/>
              </a:ext>
            </a:extLst>
          </p:cNvPr>
          <p:cNvSpPr/>
          <p:nvPr/>
        </p:nvSpPr>
        <p:spPr>
          <a:xfrm>
            <a:off x="332161" y="1340410"/>
            <a:ext cx="10801060" cy="297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Finally, the last important parameter, the ion density, can be obtained directly from the probe </a:t>
            </a:r>
            <a:r>
              <a:rPr lang="en-US" sz="2600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I-V </a:t>
            </a:r>
            <a:r>
              <a:rPr lang="en-US" sz="2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</a:t>
            </a:r>
          </a:p>
          <a:p>
            <a:pPr marL="457200" indent="-457200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ts val="21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SzPts val="21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9B15EE-3239-4038-B521-3071A469EB83}"/>
              </a:ext>
            </a:extLst>
          </p:cNvPr>
          <p:cNvSpPr/>
          <p:nvPr/>
        </p:nvSpPr>
        <p:spPr>
          <a:xfrm>
            <a:off x="31374" y="6212846"/>
            <a:ext cx="1140263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Mott-Smith H M and Langmuir I 1926 </a:t>
            </a:r>
            <a:r>
              <a:rPr lang="en-US" sz="1100" i="1" dirty="0"/>
              <a:t>Phys. Rev. </a:t>
            </a:r>
            <a:r>
              <a:rPr lang="en-US" sz="1100" b="1" dirty="0"/>
              <a:t>28 </a:t>
            </a:r>
            <a:r>
              <a:rPr lang="en-US" sz="1100" dirty="0"/>
              <a:t>727</a:t>
            </a:r>
            <a:br>
              <a:rPr lang="en-US" sz="1100" dirty="0"/>
            </a:br>
            <a:r>
              <a:rPr lang="en-US" sz="1100" dirty="0"/>
              <a:t>M. J. </a:t>
            </a:r>
            <a:r>
              <a:rPr lang="en-US" sz="1100" dirty="0" err="1"/>
              <a:t>Druyvesteyn</a:t>
            </a:r>
            <a:r>
              <a:rPr lang="en-US" sz="1100" dirty="0"/>
              <a:t>, </a:t>
            </a:r>
            <a:r>
              <a:rPr lang="en-US" sz="1100" i="1" dirty="0"/>
              <a:t>Z. Phys</a:t>
            </a:r>
            <a:r>
              <a:rPr lang="en-US" sz="1100" dirty="0"/>
              <a:t>, vol. 64, pp. 781–798, 1930</a:t>
            </a:r>
          </a:p>
          <a:p>
            <a:r>
              <a:rPr lang="en-US" sz="1100" dirty="0"/>
              <a:t>Lieberman M A and Lichtenberg A J 2005 </a:t>
            </a:r>
            <a:r>
              <a:rPr lang="en-US" sz="1100" i="1" dirty="0"/>
              <a:t>Principles of Plasma Discharges and Materials Processing </a:t>
            </a:r>
            <a:r>
              <a:rPr lang="en-US" sz="1100" dirty="0"/>
              <a:t>(New York: Wiley)</a:t>
            </a:r>
          </a:p>
          <a:p>
            <a:endParaRPr lang="en-US" sz="1100" dirty="0"/>
          </a:p>
          <a:p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CC69F1-1A95-476A-944B-54B02F70C8A5}"/>
                  </a:ext>
                </a:extLst>
              </p:cNvPr>
              <p:cNvSpPr/>
              <p:nvPr/>
            </p:nvSpPr>
            <p:spPr>
              <a:xfrm>
                <a:off x="2447401" y="3406900"/>
                <a:ext cx="4111575" cy="1707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𝑖𝑜𝑛</m:t>
                          </m:r>
                        </m:sub>
                      </m:sSub>
                      <m:r>
                        <a:rPr lang="en-GB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𝑖𝑜𝑛</m:t>
                              </m:r>
                            </m:sub>
                          </m:sSub>
                        </m:num>
                        <m:den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  <m:t>𝑖𝑜𝑛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CC69F1-1A95-476A-944B-54B02F70C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401" y="3406900"/>
                <a:ext cx="4111575" cy="17070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AAE7C95-E898-40C3-8F8F-D2CECAE04DF9}"/>
              </a:ext>
            </a:extLst>
          </p:cNvPr>
          <p:cNvGrpSpPr/>
          <p:nvPr/>
        </p:nvGrpSpPr>
        <p:grpSpPr>
          <a:xfrm>
            <a:off x="7055776" y="2745481"/>
            <a:ext cx="3921125" cy="3000375"/>
            <a:chOff x="6854825" y="365125"/>
            <a:chExt cx="3921125" cy="3000375"/>
          </a:xfrm>
        </p:grpSpPr>
        <p:graphicFrame>
          <p:nvGraphicFramePr>
            <p:cNvPr id="17" name="Object 16">
              <a:extLst>
                <a:ext uri="{FF2B5EF4-FFF2-40B4-BE49-F238E27FC236}">
                  <a16:creationId xmlns:a16="http://schemas.microsoft.com/office/drawing/2014/main" id="{94ADBAE7-B183-48B6-9E63-5979832B5C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54825" y="365125"/>
            <a:ext cx="3921125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" name="Graph" r:id="rId7" imgW="3920760" imgH="3000960" progId="Origin50.Graph">
                    <p:embed/>
                  </p:oleObj>
                </mc:Choice>
                <mc:Fallback>
                  <p:oleObj name="Graph" r:id="rId7" imgW="3920760" imgH="3000960" progId="Origin50.Graph">
                    <p:embed/>
                    <p:pic>
                      <p:nvPicPr>
                        <p:cNvPr id="17" name="Object 16">
                          <a:extLst>
                            <a:ext uri="{FF2B5EF4-FFF2-40B4-BE49-F238E27FC236}">
                              <a16:creationId xmlns:a16="http://schemas.microsoft.com/office/drawing/2014/main" id="{94ADBAE7-B183-48B6-9E63-5979832B5C7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854825" y="365125"/>
                          <a:ext cx="3921125" cy="3000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3808BD4-4B76-484F-BF3F-781B4C2293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15659" y="2525086"/>
              <a:ext cx="0" cy="3387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298EE27-8B6A-40D7-BAAF-FAECE0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9453" y="1446792"/>
              <a:ext cx="0" cy="14170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9CB0B6-B2A4-43F1-A7C8-76B0CD75B7E9}"/>
                </a:ext>
              </a:extLst>
            </p:cNvPr>
            <p:cNvSpPr txBox="1"/>
            <p:nvPr/>
          </p:nvSpPr>
          <p:spPr>
            <a:xfrm>
              <a:off x="8720709" y="2236260"/>
              <a:ext cx="630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err="1"/>
                <a:t>V</a:t>
              </a:r>
              <a:r>
                <a:rPr lang="en-US" sz="1400" b="1" baseline="-25000" dirty="0" err="1"/>
                <a:t>floaing</a:t>
              </a:r>
              <a:endParaRPr lang="en-US" sz="14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2C6FED-C1DD-4CE5-A09C-F009127CC5EC}"/>
                </a:ext>
              </a:extLst>
            </p:cNvPr>
            <p:cNvSpPr txBox="1"/>
            <p:nvPr/>
          </p:nvSpPr>
          <p:spPr>
            <a:xfrm>
              <a:off x="9215659" y="1219547"/>
              <a:ext cx="6428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err="1"/>
                <a:t>V</a:t>
              </a:r>
              <a:r>
                <a:rPr lang="en-US" sz="1400" b="1" baseline="-25000" dirty="0" err="1"/>
                <a:t>plasma</a:t>
              </a:r>
              <a:endParaRPr lang="en-US" sz="1400" b="1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3255D28A-FDAF-4737-85F3-4B7EA26D30EC}"/>
              </a:ext>
            </a:extLst>
          </p:cNvPr>
          <p:cNvSpPr/>
          <p:nvPr/>
        </p:nvSpPr>
        <p:spPr>
          <a:xfrm>
            <a:off x="7886318" y="4833172"/>
            <a:ext cx="1224793" cy="3247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29290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47" name="CuadroTexto 1">
            <a:extLst>
              <a:ext uri="{FF2B5EF4-FFF2-40B4-BE49-F238E27FC236}">
                <a16:creationId xmlns:a16="http://schemas.microsoft.com/office/drawing/2014/main" id="{F86E9A1D-BE1A-499C-9F6E-C2F56998DFE1}"/>
              </a:ext>
            </a:extLst>
          </p:cNvPr>
          <p:cNvSpPr txBox="1"/>
          <p:nvPr/>
        </p:nvSpPr>
        <p:spPr>
          <a:xfrm>
            <a:off x="332161" y="124024"/>
            <a:ext cx="971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Spectroscopy</a:t>
            </a:r>
          </a:p>
        </p:txBody>
      </p:sp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7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318B8A7-9956-F942-BF88-AFC1CA991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192" y="1809520"/>
            <a:ext cx="5120640" cy="3840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09F597-DF92-8C46-B0FA-AF2A9384C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76" y="1713000"/>
            <a:ext cx="3429000" cy="3937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68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47" name="CuadroTexto 1">
            <a:extLst>
              <a:ext uri="{FF2B5EF4-FFF2-40B4-BE49-F238E27FC236}">
                <a16:creationId xmlns:a16="http://schemas.microsoft.com/office/drawing/2014/main" id="{F86E9A1D-BE1A-499C-9F6E-C2F56998DFE1}"/>
              </a:ext>
            </a:extLst>
          </p:cNvPr>
          <p:cNvSpPr txBox="1"/>
          <p:nvPr/>
        </p:nvSpPr>
        <p:spPr>
          <a:xfrm>
            <a:off x="332161" y="124024"/>
            <a:ext cx="971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Spectroscopy</a:t>
            </a:r>
          </a:p>
        </p:txBody>
      </p:sp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8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318B8A7-9956-F942-BF88-AFC1CA991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192" y="1629243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BA9779-DDA7-2841-8B1E-3D11033276D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0" y="1723162"/>
            <a:ext cx="6248400" cy="4013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872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4F2725-D892-441E-BC86-881403D15645}"/>
              </a:ext>
            </a:extLst>
          </p:cNvPr>
          <p:cNvSpPr/>
          <p:nvPr/>
        </p:nvSpPr>
        <p:spPr>
          <a:xfrm>
            <a:off x="0" y="3930"/>
            <a:ext cx="12192000" cy="981260"/>
          </a:xfrm>
          <a:prstGeom prst="rect">
            <a:avLst/>
          </a:prstGeom>
          <a:gradFill flip="none" rotWithShape="1">
            <a:gsLst>
              <a:gs pos="61000">
                <a:schemeClr val="bg2"/>
              </a:gs>
              <a:gs pos="7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-13252" y="985192"/>
            <a:ext cx="971384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64" y="157956"/>
            <a:ext cx="2160000" cy="646957"/>
          </a:xfrm>
          <a:prstGeom prst="rect">
            <a:avLst/>
          </a:prstGeom>
        </p:spPr>
      </p:pic>
      <p:sp>
        <p:nvSpPr>
          <p:cNvPr id="47" name="CuadroTexto 1">
            <a:extLst>
              <a:ext uri="{FF2B5EF4-FFF2-40B4-BE49-F238E27FC236}">
                <a16:creationId xmlns:a16="http://schemas.microsoft.com/office/drawing/2014/main" id="{F86E9A1D-BE1A-499C-9F6E-C2F56998DFE1}"/>
              </a:ext>
            </a:extLst>
          </p:cNvPr>
          <p:cNvSpPr txBox="1"/>
          <p:nvPr/>
        </p:nvSpPr>
        <p:spPr>
          <a:xfrm>
            <a:off x="332161" y="124024"/>
            <a:ext cx="971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</p:txBody>
      </p:sp>
      <p:sp>
        <p:nvSpPr>
          <p:cNvPr id="21" name="Marcador de número de diapositiva 2">
            <a:extLst>
              <a:ext uri="{FF2B5EF4-FFF2-40B4-BE49-F238E27FC236}">
                <a16:creationId xmlns:a16="http://schemas.microsoft.com/office/drawing/2014/main" id="{8B21B98E-0E52-4C5D-9456-517B2F23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512" y="6474334"/>
            <a:ext cx="2743200" cy="365125"/>
          </a:xfrm>
        </p:spPr>
        <p:txBody>
          <a:bodyPr/>
          <a:lstStyle/>
          <a:p>
            <a:fld id="{6532FCCA-8847-4F4B-AFCD-9491B04F565F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28FEAF-A772-CC49-A500-9BF8F0D903BB}"/>
                  </a:ext>
                </a:extLst>
              </p:cNvPr>
              <p:cNvSpPr txBox="1"/>
              <p:nvPr/>
            </p:nvSpPr>
            <p:spPr>
              <a:xfrm>
                <a:off x="190827" y="1105284"/>
                <a:ext cx="12168268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Collisional Radiative Model: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determine density of certain excited states or the roto-vibrational state of excitation when molecular </a:t>
                </a:r>
              </a:p>
              <a:p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species are present in the discharge </a:t>
                </a:r>
              </a:p>
              <a:p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cannot predict the true shape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cannot be predicted.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28FEAF-A772-CC49-A500-9BF8F0D90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27" y="1105284"/>
                <a:ext cx="12168268" cy="2215991"/>
              </a:xfrm>
              <a:prstGeom prst="rect">
                <a:avLst/>
              </a:prstGeom>
              <a:blipFill>
                <a:blip r:embed="rId5"/>
                <a:stretch>
                  <a:fillRect l="-834" t="-2273" b="-3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A29603A-8230-D247-BE74-0912A6064FF5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18" y="3268937"/>
            <a:ext cx="5260329" cy="35705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43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1"/>
</p:tagLst>
</file>

<file path=ppt/theme/theme1.xml><?xml version="1.0" encoding="utf-8"?>
<a:theme xmlns:a="http://schemas.openxmlformats.org/drawingml/2006/main" name="Tema de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78911</TotalTime>
  <Words>2240</Words>
  <Application>Microsoft Macintosh PowerPoint</Application>
  <PresentationFormat>Widescreen</PresentationFormat>
  <Paragraphs>426</Paragraphs>
  <Slides>34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Century Schoolbook</vt:lpstr>
      <vt:lpstr>Times New Roman</vt:lpstr>
      <vt:lpstr>Wingdings</vt:lpstr>
      <vt:lpstr>Tema de Office</vt:lpstr>
      <vt:lpstr>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alvarez</dc:creator>
  <cp:lastModifiedBy>Microsoft Office User</cp:lastModifiedBy>
  <cp:revision>738</cp:revision>
  <dcterms:created xsi:type="dcterms:W3CDTF">2017-07-29T14:25:39Z</dcterms:created>
  <dcterms:modified xsi:type="dcterms:W3CDTF">2021-03-07T20:56:42Z</dcterms:modified>
</cp:coreProperties>
</file>